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b="def" i="def"/>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b="def" i="def"/>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b="def" i="def"/>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b="def" i="def"/>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4" name="Shape 134"/>
          <p:cNvSpPr/>
          <p:nvPr>
            <p:ph type="sldImg"/>
          </p:nvPr>
        </p:nvSpPr>
        <p:spPr>
          <a:xfrm>
            <a:off x="1143000" y="685800"/>
            <a:ext cx="4572000" cy="3429000"/>
          </a:xfrm>
          <a:prstGeom prst="rect">
            <a:avLst/>
          </a:prstGeom>
        </p:spPr>
        <p:txBody>
          <a:bodyPr/>
          <a:lstStyle/>
          <a:p>
            <a:pPr/>
          </a:p>
        </p:txBody>
      </p:sp>
      <p:sp>
        <p:nvSpPr>
          <p:cNvPr id="135" name="Shape 13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re et sous-titr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 name="Ligne"/>
          <p:cNvSpPr/>
          <p:nvPr/>
        </p:nvSpPr>
        <p:spPr>
          <a:xfrm>
            <a:off x="952500" y="9245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4" name="Ligne"/>
          <p:cNvSpPr/>
          <p:nvPr/>
        </p:nvSpPr>
        <p:spPr>
          <a:xfrm>
            <a:off x="952500" y="5765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5" name="Ligne"/>
          <p:cNvSpPr/>
          <p:nvPr/>
        </p:nvSpPr>
        <p:spPr>
          <a:xfrm flipV="1">
            <a:off x="14989317" y="6339647"/>
            <a:ext cx="1" cy="2310129"/>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16" name="Lorem Ipsum Dolor"/>
          <p:cNvSpPr txBox="1"/>
          <p:nvPr>
            <p:ph type="body" sz="quarter" idx="13"/>
          </p:nvPr>
        </p:nvSpPr>
        <p:spPr>
          <a:xfrm>
            <a:off x="952500" y="49657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17" name="Texte du titre"/>
          <p:cNvSpPr txBox="1"/>
          <p:nvPr>
            <p:ph type="title"/>
          </p:nvPr>
        </p:nvSpPr>
        <p:spPr>
          <a:xfrm>
            <a:off x="952500" y="5829300"/>
            <a:ext cx="13500100" cy="3340100"/>
          </a:xfrm>
          <a:prstGeom prst="rect">
            <a:avLst/>
          </a:prstGeom>
        </p:spPr>
        <p:txBody>
          <a:bodyPr/>
          <a:lstStyle>
            <a:lvl1pPr algn="l"/>
          </a:lstStyle>
          <a:p>
            <a:pPr/>
            <a:r>
              <a:t>Texte du titre</a:t>
            </a:r>
          </a:p>
        </p:txBody>
      </p:sp>
      <p:sp>
        <p:nvSpPr>
          <p:cNvPr id="18" name="Texte niveau 1…"/>
          <p:cNvSpPr txBox="1"/>
          <p:nvPr>
            <p:ph type="body" sz="quarter" idx="1"/>
          </p:nvPr>
        </p:nvSpPr>
        <p:spPr>
          <a:xfrm>
            <a:off x="15532100" y="58293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Texte niveau 1</a:t>
            </a:r>
          </a:p>
          <a:p>
            <a:pPr lvl="1"/>
            <a:r>
              <a:t>Texte niveau 2</a:t>
            </a:r>
          </a:p>
          <a:p>
            <a:pPr lvl="2"/>
            <a:r>
              <a:t>Texte niveau 3</a:t>
            </a:r>
          </a:p>
          <a:p>
            <a:pPr lvl="3"/>
            <a:r>
              <a:t>Texte niveau 4</a:t>
            </a:r>
          </a:p>
          <a:p>
            <a:pPr lvl="4"/>
            <a:r>
              <a:t>Texte niveau 5</a:t>
            </a:r>
          </a:p>
        </p:txBody>
      </p:sp>
      <p:sp>
        <p:nvSpPr>
          <p:cNvPr id="1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tion">
    <p:spTree>
      <p:nvGrpSpPr>
        <p:cNvPr id="1" name=""/>
        <p:cNvGrpSpPr/>
        <p:nvPr/>
      </p:nvGrpSpPr>
      <p:grpSpPr>
        <a:xfrm>
          <a:off x="0" y="0"/>
          <a:ext cx="0" cy="0"/>
          <a:chOff x="0" y="0"/>
          <a:chExt cx="0" cy="0"/>
        </a:xfrm>
      </p:grpSpPr>
      <p:sp>
        <p:nvSpPr>
          <p:cNvPr id="111" name="-Gilles Allain"/>
          <p:cNvSpPr txBox="1"/>
          <p:nvPr>
            <p:ph type="body" sz="quarter" idx="13"/>
          </p:nvPr>
        </p:nvSpPr>
        <p:spPr>
          <a:xfrm>
            <a:off x="990600" y="8420100"/>
            <a:ext cx="22390100" cy="812800"/>
          </a:xfrm>
          <a:prstGeom prst="rect">
            <a:avLst/>
          </a:prstGeom>
        </p:spPr>
        <p:txBody>
          <a:bodyPr anchor="t">
            <a:spAutoFit/>
          </a:bodyPr>
          <a:lstStyle>
            <a:lvl1pPr marL="0" indent="0" algn="ctr">
              <a:spcBef>
                <a:spcPts val="1700"/>
              </a:spcBef>
              <a:buClrTx/>
              <a:buSzTx/>
              <a:buFontTx/>
              <a:buNone/>
              <a:defRPr i="1" sz="4200"/>
            </a:lvl1pPr>
          </a:lstStyle>
          <a:p>
            <a:pPr/>
            <a:r>
              <a:t>-Gilles Allain</a:t>
            </a:r>
          </a:p>
        </p:txBody>
      </p:sp>
      <p:sp>
        <p:nvSpPr>
          <p:cNvPr id="112" name="« Saisissez une citation ici. »"/>
          <p:cNvSpPr txBox="1"/>
          <p:nvPr>
            <p:ph type="body" sz="quarter" idx="14"/>
          </p:nvPr>
        </p:nvSpPr>
        <p:spPr>
          <a:xfrm>
            <a:off x="2374900" y="6000750"/>
            <a:ext cx="19621500" cy="939800"/>
          </a:xfrm>
          <a:prstGeom prst="rect">
            <a:avLst/>
          </a:prstGeom>
        </p:spPr>
        <p:txBody>
          <a:bodyPr>
            <a:spAutoFit/>
          </a:bodyPr>
          <a:lstStyle>
            <a:lvl1pPr marL="0" indent="0" algn="ctr">
              <a:spcBef>
                <a:spcPts val="0"/>
              </a:spcBef>
              <a:buClrTx/>
              <a:buSzTx/>
              <a:buFontTx/>
              <a:buNone/>
            </a:lvl1pPr>
          </a:lstStyle>
          <a:p>
            <a:pPr/>
            <a:r>
              <a:t>« Saisissez une citation ici. » </a:t>
            </a:r>
          </a:p>
        </p:txBody>
      </p:sp>
      <p:sp>
        <p:nvSpPr>
          <p:cNvPr id="11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20" name="Image"/>
          <p:cNvSpPr/>
          <p:nvPr>
            <p:ph type="pic" idx="13"/>
          </p:nvPr>
        </p:nvSpPr>
        <p:spPr>
          <a:xfrm>
            <a:off x="0" y="-2654300"/>
            <a:ext cx="24384000" cy="17153467"/>
          </a:xfrm>
          <a:prstGeom prst="rect">
            <a:avLst/>
          </a:prstGeom>
        </p:spPr>
        <p:txBody>
          <a:bodyPr lIns="91439" tIns="45719" rIns="91439" bIns="45719" anchor="t">
            <a:noAutofit/>
          </a:bodyPr>
          <a:lstStyle/>
          <a:p>
            <a:pPr/>
          </a:p>
        </p:txBody>
      </p:sp>
      <p:sp>
        <p:nvSpPr>
          <p:cNvPr id="121"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erge">
    <p:spTree>
      <p:nvGrpSpPr>
        <p:cNvPr id="1" name=""/>
        <p:cNvGrpSpPr/>
        <p:nvPr/>
      </p:nvGrpSpPr>
      <p:grpSpPr>
        <a:xfrm>
          <a:off x="0" y="0"/>
          <a:ext cx="0" cy="0"/>
          <a:chOff x="0" y="0"/>
          <a:chExt cx="0" cy="0"/>
        </a:xfrm>
      </p:grpSpPr>
      <p:sp>
        <p:nvSpPr>
          <p:cNvPr id="12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e">
    <p:spTree>
      <p:nvGrpSpPr>
        <p:cNvPr id="1" name=""/>
        <p:cNvGrpSpPr/>
        <p:nvPr/>
      </p:nvGrpSpPr>
      <p:grpSpPr>
        <a:xfrm>
          <a:off x="0" y="0"/>
          <a:ext cx="0" cy="0"/>
          <a:chOff x="0" y="0"/>
          <a:chExt cx="0" cy="0"/>
        </a:xfrm>
      </p:grpSpPr>
      <p:sp>
        <p:nvSpPr>
          <p:cNvPr id="26" name="Lig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7" name="Ligne"/>
          <p:cNvSpPr/>
          <p:nvPr/>
        </p:nvSpPr>
        <p:spPr>
          <a:xfrm>
            <a:off x="952500" y="12801600"/>
            <a:ext cx="22498974"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8" name="Ligne"/>
          <p:cNvSpPr/>
          <p:nvPr/>
        </p:nvSpPr>
        <p:spPr>
          <a:xfrm>
            <a:off x="952500" y="9321800"/>
            <a:ext cx="22500035"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29" name="Ligne"/>
          <p:cNvSpPr/>
          <p:nvPr/>
        </p:nvSpPr>
        <p:spPr>
          <a:xfrm flipV="1">
            <a:off x="14989317" y="9919062"/>
            <a:ext cx="1" cy="231013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0" name="Lorem Ipsum Dolor"/>
          <p:cNvSpPr txBox="1"/>
          <p:nvPr>
            <p:ph type="body" sz="quarter" idx="13"/>
          </p:nvPr>
        </p:nvSpPr>
        <p:spPr>
          <a:xfrm>
            <a:off x="952500" y="8610600"/>
            <a:ext cx="13500100" cy="635000"/>
          </a:xfrm>
          <a:prstGeom prst="rect">
            <a:avLst/>
          </a:prstGeom>
        </p:spPr>
        <p:txBody>
          <a:bodyPr>
            <a:spAutoFit/>
          </a:bodyPr>
          <a:lstStyle>
            <a:lvl1pPr marL="0" indent="0">
              <a:lnSpc>
                <a:spcPct val="110000"/>
              </a:lnSpc>
              <a:spcBef>
                <a:spcPts val="0"/>
              </a:spcBef>
              <a:buClrTx/>
              <a:buSzTx/>
              <a:buFontTx/>
              <a:buNone/>
              <a:defRPr i="1" sz="3200"/>
            </a:lvl1pPr>
          </a:lstStyle>
          <a:p>
            <a:pPr/>
            <a:r>
              <a:t>Lorem Ipsum Dolor</a:t>
            </a:r>
          </a:p>
        </p:txBody>
      </p:sp>
      <p:sp>
        <p:nvSpPr>
          <p:cNvPr id="31" name="Image"/>
          <p:cNvSpPr/>
          <p:nvPr>
            <p:ph type="pic" idx="14"/>
          </p:nvPr>
        </p:nvSpPr>
        <p:spPr>
          <a:xfrm>
            <a:off x="952500" y="-1460500"/>
            <a:ext cx="22479000" cy="13893800"/>
          </a:xfrm>
          <a:prstGeom prst="rect">
            <a:avLst/>
          </a:prstGeom>
          <a:ln w="9525">
            <a:round/>
          </a:ln>
        </p:spPr>
        <p:txBody>
          <a:bodyPr lIns="91439" tIns="45719" rIns="91439" bIns="45719" anchor="t">
            <a:noAutofit/>
          </a:bodyPr>
          <a:lstStyle/>
          <a:p>
            <a:pPr/>
          </a:p>
        </p:txBody>
      </p:sp>
      <p:sp>
        <p:nvSpPr>
          <p:cNvPr id="32" name="Texte du titre"/>
          <p:cNvSpPr txBox="1"/>
          <p:nvPr>
            <p:ph type="title"/>
          </p:nvPr>
        </p:nvSpPr>
        <p:spPr>
          <a:xfrm>
            <a:off x="952500" y="9398000"/>
            <a:ext cx="13500100" cy="3340100"/>
          </a:xfrm>
          <a:prstGeom prst="rect">
            <a:avLst/>
          </a:prstGeom>
        </p:spPr>
        <p:txBody>
          <a:bodyPr/>
          <a:lstStyle>
            <a:lvl1pPr algn="l"/>
          </a:lstStyle>
          <a:p>
            <a:pPr/>
            <a:r>
              <a:t>Texte du titre</a:t>
            </a:r>
          </a:p>
        </p:txBody>
      </p:sp>
      <p:sp>
        <p:nvSpPr>
          <p:cNvPr id="33" name="Texte niveau 1…"/>
          <p:cNvSpPr txBox="1"/>
          <p:nvPr>
            <p:ph type="body" sz="quarter" idx="1"/>
          </p:nvPr>
        </p:nvSpPr>
        <p:spPr>
          <a:xfrm>
            <a:off x="15532100" y="9398000"/>
            <a:ext cx="7950200" cy="3340100"/>
          </a:xfrm>
          <a:prstGeom prst="rect">
            <a:avLst/>
          </a:prstGeom>
        </p:spPr>
        <p:txBody>
          <a:bodyPr/>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Texte niveau 1</a:t>
            </a:r>
          </a:p>
          <a:p>
            <a:pPr lvl="1"/>
            <a:r>
              <a:t>Texte niveau 2</a:t>
            </a:r>
          </a:p>
          <a:p>
            <a:pPr lvl="2"/>
            <a:r>
              <a:t>Texte niveau 3</a:t>
            </a:r>
          </a:p>
          <a:p>
            <a:pPr lvl="3"/>
            <a:r>
              <a:t>Texte niveau 4</a:t>
            </a:r>
          </a:p>
          <a:p>
            <a:pPr lvl="4"/>
            <a:r>
              <a:t>Texte niveau 5</a:t>
            </a:r>
          </a:p>
        </p:txBody>
      </p:sp>
      <p:sp>
        <p:nvSpPr>
          <p:cNvPr id="3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 Centré">
    <p:spTree>
      <p:nvGrpSpPr>
        <p:cNvPr id="1" name=""/>
        <p:cNvGrpSpPr/>
        <p:nvPr/>
      </p:nvGrpSpPr>
      <p:grpSpPr>
        <a:xfrm>
          <a:off x="0" y="0"/>
          <a:ext cx="0" cy="0"/>
          <a:chOff x="0" y="0"/>
          <a:chExt cx="0" cy="0"/>
        </a:xfrm>
      </p:grpSpPr>
      <p:sp>
        <p:nvSpPr>
          <p:cNvPr id="41" name="Texte du titre"/>
          <p:cNvSpPr txBox="1"/>
          <p:nvPr>
            <p:ph type="title"/>
          </p:nvPr>
        </p:nvSpPr>
        <p:spPr>
          <a:xfrm>
            <a:off x="952500" y="5194300"/>
            <a:ext cx="22479000" cy="3340100"/>
          </a:xfrm>
          <a:prstGeom prst="rect">
            <a:avLst/>
          </a:prstGeom>
        </p:spPr>
        <p:txBody>
          <a:bodyPr/>
          <a:lstStyle/>
          <a:p>
            <a:pPr/>
            <a:r>
              <a:t>Texte du titre</a:t>
            </a:r>
          </a:p>
        </p:txBody>
      </p:sp>
      <p:sp>
        <p:nvSpPr>
          <p:cNvPr id="42"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e">
    <p:spTree>
      <p:nvGrpSpPr>
        <p:cNvPr id="1" name=""/>
        <p:cNvGrpSpPr/>
        <p:nvPr/>
      </p:nvGrpSpPr>
      <p:grpSpPr>
        <a:xfrm>
          <a:off x="0" y="0"/>
          <a:ext cx="0" cy="0"/>
          <a:chOff x="0" y="0"/>
          <a:chExt cx="0" cy="0"/>
        </a:xfrm>
      </p:grpSpPr>
      <p:sp>
        <p:nvSpPr>
          <p:cNvPr id="49" name="Ligne"/>
          <p:cNvSpPr/>
          <p:nvPr/>
        </p:nvSpPr>
        <p:spPr>
          <a:xfrm>
            <a:off x="952500" y="6858000"/>
            <a:ext cx="106432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0" name="Ligne"/>
          <p:cNvSpPr/>
          <p:nvPr/>
        </p:nvSpPr>
        <p:spPr>
          <a:xfrm>
            <a:off x="952500" y="3898900"/>
            <a:ext cx="10643093"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51" name="Lorem Ipsum Dolor"/>
          <p:cNvSpPr txBox="1"/>
          <p:nvPr>
            <p:ph type="body" sz="quarter" idx="13"/>
          </p:nvPr>
        </p:nvSpPr>
        <p:spPr>
          <a:xfrm>
            <a:off x="952500" y="3124200"/>
            <a:ext cx="10642600" cy="635000"/>
          </a:xfrm>
          <a:prstGeom prst="rect">
            <a:avLst/>
          </a:prstGeom>
        </p:spPr>
        <p:txBody>
          <a:bodyPr anchor="b">
            <a:spAutoFit/>
          </a:bodyPr>
          <a:lstStyle>
            <a:lvl1pPr marL="0" indent="0">
              <a:lnSpc>
                <a:spcPct val="110000"/>
              </a:lnSpc>
              <a:spcBef>
                <a:spcPts val="0"/>
              </a:spcBef>
              <a:buClrTx/>
              <a:buSzTx/>
              <a:buFontTx/>
              <a:buNone/>
              <a:defRPr i="1" sz="3200"/>
            </a:lvl1pPr>
          </a:lstStyle>
          <a:p>
            <a:pPr/>
            <a:r>
              <a:t>Lorem Ipsum Dolor</a:t>
            </a:r>
          </a:p>
        </p:txBody>
      </p:sp>
      <p:sp>
        <p:nvSpPr>
          <p:cNvPr id="52" name="Image"/>
          <p:cNvSpPr/>
          <p:nvPr>
            <p:ph type="pic" idx="14"/>
          </p:nvPr>
        </p:nvSpPr>
        <p:spPr>
          <a:xfrm>
            <a:off x="12534900" y="-1651000"/>
            <a:ext cx="10799069" cy="15824200"/>
          </a:xfrm>
          <a:prstGeom prst="rect">
            <a:avLst/>
          </a:prstGeom>
          <a:ln w="9525">
            <a:round/>
          </a:ln>
        </p:spPr>
        <p:txBody>
          <a:bodyPr lIns="91439" tIns="45719" rIns="91439" bIns="45719" anchor="t">
            <a:noAutofit/>
          </a:bodyPr>
          <a:lstStyle/>
          <a:p>
            <a:pPr/>
          </a:p>
        </p:txBody>
      </p:sp>
      <p:sp>
        <p:nvSpPr>
          <p:cNvPr id="53" name="Texte du titre"/>
          <p:cNvSpPr txBox="1"/>
          <p:nvPr>
            <p:ph type="title"/>
          </p:nvPr>
        </p:nvSpPr>
        <p:spPr>
          <a:xfrm>
            <a:off x="952500" y="3975100"/>
            <a:ext cx="10642600" cy="2806700"/>
          </a:xfrm>
          <a:prstGeom prst="rect">
            <a:avLst/>
          </a:prstGeom>
        </p:spPr>
        <p:txBody>
          <a:bodyPr/>
          <a:lstStyle>
            <a:lvl1pPr algn="l">
              <a:defRPr sz="7800"/>
            </a:lvl1pPr>
          </a:lstStyle>
          <a:p>
            <a:pPr/>
            <a:r>
              <a:t>Texte du titre</a:t>
            </a:r>
          </a:p>
        </p:txBody>
      </p:sp>
      <p:sp>
        <p:nvSpPr>
          <p:cNvPr id="54" name="Texte niveau 1…"/>
          <p:cNvSpPr txBox="1"/>
          <p:nvPr>
            <p:ph type="body" sz="quarter" idx="1"/>
          </p:nvPr>
        </p:nvSpPr>
        <p:spPr>
          <a:xfrm>
            <a:off x="952500" y="7086600"/>
            <a:ext cx="10642600" cy="5638800"/>
          </a:xfrm>
          <a:prstGeom prst="rect">
            <a:avLst/>
          </a:prstGeom>
        </p:spPr>
        <p:txBody>
          <a:bodyPr anchor="t"/>
          <a:lstStyle>
            <a:lvl1pPr marL="0" indent="0">
              <a:spcBef>
                <a:spcPts val="0"/>
              </a:spcBef>
              <a:buClrTx/>
              <a:buSzTx/>
              <a:buFontTx/>
              <a:buNone/>
              <a:defRPr sz="3200"/>
            </a:lvl1pPr>
            <a:lvl2pPr marL="0" indent="0">
              <a:spcBef>
                <a:spcPts val="0"/>
              </a:spcBef>
              <a:buClrTx/>
              <a:buSzTx/>
              <a:buFontTx/>
              <a:buNone/>
              <a:defRPr sz="3200"/>
            </a:lvl2pPr>
            <a:lvl3pPr marL="0" indent="0">
              <a:spcBef>
                <a:spcPts val="0"/>
              </a:spcBef>
              <a:buClrTx/>
              <a:buSzTx/>
              <a:buFontTx/>
              <a:buNone/>
              <a:defRPr sz="3200"/>
            </a:lvl3pPr>
            <a:lvl4pPr marL="0" indent="0">
              <a:spcBef>
                <a:spcPts val="0"/>
              </a:spcBef>
              <a:buClrTx/>
              <a:buSzTx/>
              <a:buFontTx/>
              <a:buNone/>
              <a:defRPr sz="3200"/>
            </a:lvl4pPr>
            <a:lvl5pPr marL="0" indent="0">
              <a:spcBef>
                <a:spcPts val="0"/>
              </a:spcBef>
              <a:buClrTx/>
              <a:buSzTx/>
              <a:buFontTx/>
              <a:buNone/>
              <a:defRPr sz="3200"/>
            </a:lvl5pPr>
          </a:lstStyle>
          <a:p>
            <a:pPr/>
            <a:r>
              <a:t>Texte niveau 1</a:t>
            </a:r>
          </a:p>
          <a:p>
            <a:pPr lvl="1"/>
            <a:r>
              <a:t>Texte niveau 2</a:t>
            </a:r>
          </a:p>
          <a:p>
            <a:pPr lvl="2"/>
            <a:r>
              <a:t>Texte niveau 3</a:t>
            </a:r>
          </a:p>
          <a:p>
            <a:pPr lvl="3"/>
            <a:r>
              <a:t>Texte niveau 4</a:t>
            </a:r>
          </a:p>
          <a:p>
            <a:pPr lvl="4"/>
            <a:r>
              <a:t>Texte niveau 5</a:t>
            </a:r>
          </a:p>
        </p:txBody>
      </p:sp>
      <p:sp>
        <p:nvSpPr>
          <p:cNvPr id="5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 Haut">
    <p:spTree>
      <p:nvGrpSpPr>
        <p:cNvPr id="1" name=""/>
        <p:cNvGrpSpPr/>
        <p:nvPr/>
      </p:nvGrpSpPr>
      <p:grpSpPr>
        <a:xfrm>
          <a:off x="0" y="0"/>
          <a:ext cx="0" cy="0"/>
          <a:chOff x="0" y="0"/>
          <a:chExt cx="0" cy="0"/>
        </a:xfrm>
      </p:grpSpPr>
      <p:sp>
        <p:nvSpPr>
          <p:cNvPr id="62" name="Texte du titre"/>
          <p:cNvSpPr txBox="1"/>
          <p:nvPr>
            <p:ph type="title"/>
          </p:nvPr>
        </p:nvSpPr>
        <p:spPr>
          <a:prstGeom prst="rect">
            <a:avLst/>
          </a:prstGeom>
        </p:spPr>
        <p:txBody>
          <a:bodyPr/>
          <a:lstStyle/>
          <a:p>
            <a:pPr/>
            <a:r>
              <a:t>Texte du titre</a:t>
            </a:r>
          </a:p>
        </p:txBody>
      </p:sp>
      <p:sp>
        <p:nvSpPr>
          <p:cNvPr id="63"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puces">
    <p:spTree>
      <p:nvGrpSpPr>
        <p:cNvPr id="1" name=""/>
        <p:cNvGrpSpPr/>
        <p:nvPr/>
      </p:nvGrpSpPr>
      <p:grpSpPr>
        <a:xfrm>
          <a:off x="0" y="0"/>
          <a:ext cx="0" cy="0"/>
          <a:chOff x="0" y="0"/>
          <a:chExt cx="0" cy="0"/>
        </a:xfrm>
      </p:grpSpPr>
      <p:sp>
        <p:nvSpPr>
          <p:cNvPr id="70" name="Lig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1" name="Lig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72" name="Texte du titre"/>
          <p:cNvSpPr txBox="1"/>
          <p:nvPr>
            <p:ph type="title"/>
          </p:nvPr>
        </p:nvSpPr>
        <p:spPr>
          <a:prstGeom prst="rect">
            <a:avLst/>
          </a:prstGeom>
        </p:spPr>
        <p:txBody>
          <a:bodyPr/>
          <a:lstStyle/>
          <a:p>
            <a:pPr/>
            <a:r>
              <a:t>Texte du titre</a:t>
            </a:r>
          </a:p>
        </p:txBody>
      </p:sp>
      <p:sp>
        <p:nvSpPr>
          <p:cNvPr id="73" name="Texte niveau 1…"/>
          <p:cNvSpPr txBox="1"/>
          <p:nvPr>
            <p:ph type="body" idx="1"/>
          </p:nvPr>
        </p:nvSpPr>
        <p:spPr>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7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puces et photo">
    <p:spTree>
      <p:nvGrpSpPr>
        <p:cNvPr id="1" name=""/>
        <p:cNvGrpSpPr/>
        <p:nvPr/>
      </p:nvGrpSpPr>
      <p:grpSpPr>
        <a:xfrm>
          <a:off x="0" y="0"/>
          <a:ext cx="0" cy="0"/>
          <a:chOff x="0" y="0"/>
          <a:chExt cx="0" cy="0"/>
        </a:xfrm>
      </p:grpSpPr>
      <p:sp>
        <p:nvSpPr>
          <p:cNvPr id="81" name="Ligne"/>
          <p:cNvSpPr/>
          <p:nvPr/>
        </p:nvSpPr>
        <p:spPr>
          <a:xfrm>
            <a:off x="952500" y="3048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2" name="Lig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83" name="Image"/>
          <p:cNvSpPr/>
          <p:nvPr>
            <p:ph type="pic" idx="13"/>
          </p:nvPr>
        </p:nvSpPr>
        <p:spPr>
          <a:xfrm>
            <a:off x="12636500" y="-2413000"/>
            <a:ext cx="11024412" cy="16154400"/>
          </a:xfrm>
          <a:prstGeom prst="rect">
            <a:avLst/>
          </a:prstGeom>
          <a:ln w="9525">
            <a:round/>
          </a:ln>
        </p:spPr>
        <p:txBody>
          <a:bodyPr lIns="91439" tIns="45719" rIns="91439" bIns="45719" anchor="t">
            <a:noAutofit/>
          </a:bodyPr>
          <a:lstStyle/>
          <a:p>
            <a:pPr/>
          </a:p>
        </p:txBody>
      </p:sp>
      <p:sp>
        <p:nvSpPr>
          <p:cNvPr id="84" name="Texte du titre"/>
          <p:cNvSpPr txBox="1"/>
          <p:nvPr>
            <p:ph type="title"/>
          </p:nvPr>
        </p:nvSpPr>
        <p:spPr>
          <a:prstGeom prst="rect">
            <a:avLst/>
          </a:prstGeom>
        </p:spPr>
        <p:txBody>
          <a:bodyPr/>
          <a:lstStyle/>
          <a:p>
            <a:pPr/>
            <a:r>
              <a:t>Texte du titre</a:t>
            </a:r>
          </a:p>
        </p:txBody>
      </p:sp>
      <p:sp>
        <p:nvSpPr>
          <p:cNvPr id="85" name="Texte niveau 1…"/>
          <p:cNvSpPr txBox="1"/>
          <p:nvPr>
            <p:ph type="body" sz="half" idx="1"/>
          </p:nvPr>
        </p:nvSpPr>
        <p:spPr>
          <a:xfrm>
            <a:off x="952500" y="3797300"/>
            <a:ext cx="10909300" cy="8928100"/>
          </a:xfrm>
          <a:prstGeom prst="rect">
            <a:avLst/>
          </a:prstGeom>
        </p:spPr>
        <p:txBody>
          <a:bodyPr/>
          <a:lstStyle>
            <a:lvl1pPr marL="508000" indent="-508000">
              <a:spcBef>
                <a:spcPts val="2500"/>
              </a:spcBef>
              <a:buSzPct val="65000"/>
              <a:defRPr sz="4200"/>
            </a:lvl1pPr>
            <a:lvl2pPr marL="1016000" indent="-508000">
              <a:spcBef>
                <a:spcPts val="2500"/>
              </a:spcBef>
              <a:buSzPct val="65000"/>
              <a:defRPr sz="4200"/>
            </a:lvl2pPr>
            <a:lvl3pPr marL="1524000" indent="-508000">
              <a:spcBef>
                <a:spcPts val="2500"/>
              </a:spcBef>
              <a:buSzPct val="65000"/>
              <a:defRPr sz="4200"/>
            </a:lvl3pPr>
            <a:lvl4pPr marL="2032000" indent="-508000">
              <a:spcBef>
                <a:spcPts val="2500"/>
              </a:spcBef>
              <a:buSzPct val="65000"/>
              <a:defRPr sz="4200"/>
            </a:lvl4pPr>
            <a:lvl5pPr marL="2540000" indent="-508000">
              <a:spcBef>
                <a:spcPts val="2500"/>
              </a:spcBef>
              <a:buSzPct val="65000"/>
              <a:defRPr sz="4200"/>
            </a:lvl5pPr>
          </a:lstStyle>
          <a:p>
            <a:pPr/>
            <a:r>
              <a:t>Texte niveau 1</a:t>
            </a:r>
          </a:p>
          <a:p>
            <a:pPr lvl="1"/>
            <a:r>
              <a:t>Texte niveau 2</a:t>
            </a:r>
          </a:p>
          <a:p>
            <a:pPr lvl="2"/>
            <a:r>
              <a:t>Texte niveau 3</a:t>
            </a:r>
          </a:p>
          <a:p>
            <a:pPr lvl="3"/>
            <a:r>
              <a:t>Texte niveau 4</a:t>
            </a:r>
          </a:p>
          <a:p>
            <a:pPr lvl="4"/>
            <a:r>
              <a:t>Texte niveau 5</a:t>
            </a:r>
          </a:p>
        </p:txBody>
      </p:sp>
      <p:sp>
        <p:nvSpPr>
          <p:cNvPr id="86"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uces">
    <p:spTree>
      <p:nvGrpSpPr>
        <p:cNvPr id="1" name=""/>
        <p:cNvGrpSpPr/>
        <p:nvPr/>
      </p:nvGrpSpPr>
      <p:grpSpPr>
        <a:xfrm>
          <a:off x="0" y="0"/>
          <a:ext cx="0" cy="0"/>
          <a:chOff x="0" y="0"/>
          <a:chExt cx="0" cy="0"/>
        </a:xfrm>
      </p:grpSpPr>
      <p:sp>
        <p:nvSpPr>
          <p:cNvPr id="93" name="Texte niveau 1…"/>
          <p:cNvSpPr txBox="1"/>
          <p:nvPr>
            <p:ph type="body" idx="1"/>
          </p:nvPr>
        </p:nvSpPr>
        <p:spPr>
          <a:xfrm>
            <a:off x="952500" y="1778000"/>
            <a:ext cx="22479000" cy="10147300"/>
          </a:xfrm>
          <a:prstGeom prst="rect">
            <a:avLst/>
          </a:prstGeom>
        </p:spPr>
        <p:txBody>
          <a:bodyPr/>
          <a:lstStyle/>
          <a:p>
            <a:pPr/>
            <a:r>
              <a:t>Texte niveau 1</a:t>
            </a:r>
          </a:p>
          <a:p>
            <a:pPr lvl="1"/>
            <a:r>
              <a:t>Texte niveau 2</a:t>
            </a:r>
          </a:p>
          <a:p>
            <a:pPr lvl="2"/>
            <a:r>
              <a:t>Texte niveau 3</a:t>
            </a:r>
          </a:p>
          <a:p>
            <a:pPr lvl="3"/>
            <a:r>
              <a:t>Texte niveau 4</a:t>
            </a:r>
          </a:p>
          <a:p>
            <a:pPr lvl="4"/>
            <a:r>
              <a:t>Texte niveau 5</a:t>
            </a:r>
          </a:p>
        </p:txBody>
      </p:sp>
      <p:sp>
        <p:nvSpPr>
          <p:cNvPr id="9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photos">
    <p:spTree>
      <p:nvGrpSpPr>
        <p:cNvPr id="1" name=""/>
        <p:cNvGrpSpPr/>
        <p:nvPr/>
      </p:nvGrpSpPr>
      <p:grpSpPr>
        <a:xfrm>
          <a:off x="0" y="0"/>
          <a:ext cx="0" cy="0"/>
          <a:chOff x="0" y="0"/>
          <a:chExt cx="0" cy="0"/>
        </a:xfrm>
      </p:grpSpPr>
      <p:sp>
        <p:nvSpPr>
          <p:cNvPr id="101" name="Image"/>
          <p:cNvSpPr/>
          <p:nvPr>
            <p:ph type="pic" sz="half" idx="13"/>
          </p:nvPr>
        </p:nvSpPr>
        <p:spPr>
          <a:xfrm>
            <a:off x="12232231" y="6024722"/>
            <a:ext cx="11497993" cy="8088517"/>
          </a:xfrm>
          <a:prstGeom prst="rect">
            <a:avLst/>
          </a:prstGeom>
          <a:ln w="9525">
            <a:round/>
          </a:ln>
        </p:spPr>
        <p:txBody>
          <a:bodyPr lIns="91439" tIns="45719" rIns="91439" bIns="45719" anchor="t">
            <a:noAutofit/>
          </a:bodyPr>
          <a:lstStyle/>
          <a:p>
            <a:pPr/>
          </a:p>
        </p:txBody>
      </p:sp>
      <p:sp>
        <p:nvSpPr>
          <p:cNvPr id="102" name="Image"/>
          <p:cNvSpPr/>
          <p:nvPr>
            <p:ph type="pic" sz="half" idx="14"/>
          </p:nvPr>
        </p:nvSpPr>
        <p:spPr>
          <a:xfrm>
            <a:off x="12349986" y="635000"/>
            <a:ext cx="11226801" cy="6807200"/>
          </a:xfrm>
          <a:prstGeom prst="rect">
            <a:avLst/>
          </a:prstGeom>
          <a:ln w="9525">
            <a:round/>
          </a:ln>
        </p:spPr>
        <p:txBody>
          <a:bodyPr lIns="91439" tIns="45719" rIns="91439" bIns="45719" anchor="t">
            <a:noAutofit/>
          </a:bodyPr>
          <a:lstStyle/>
          <a:p>
            <a:pPr/>
          </a:p>
        </p:txBody>
      </p:sp>
      <p:sp>
        <p:nvSpPr>
          <p:cNvPr id="103" name="Image"/>
          <p:cNvSpPr/>
          <p:nvPr>
            <p:ph type="pic" idx="15"/>
          </p:nvPr>
        </p:nvSpPr>
        <p:spPr>
          <a:xfrm>
            <a:off x="730989" y="-2438400"/>
            <a:ext cx="11050413" cy="16192500"/>
          </a:xfrm>
          <a:prstGeom prst="rect">
            <a:avLst/>
          </a:prstGeom>
          <a:ln w="9525">
            <a:round/>
          </a:ln>
        </p:spPr>
        <p:txBody>
          <a:bodyPr lIns="91439" tIns="45719" rIns="91439" bIns="45719" anchor="t">
            <a:noAutofit/>
          </a:bodyPr>
          <a:lstStyle/>
          <a:p>
            <a:pPr/>
          </a:p>
        </p:txBody>
      </p:sp>
      <p:sp>
        <p:nvSpPr>
          <p:cNvPr id="104"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Ligne"/>
          <p:cNvSpPr/>
          <p:nvPr/>
        </p:nvSpPr>
        <p:spPr>
          <a:xfrm>
            <a:off x="952500" y="30607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3" name="Ligne"/>
          <p:cNvSpPr/>
          <p:nvPr/>
        </p:nvSpPr>
        <p:spPr>
          <a:xfrm>
            <a:off x="952500" y="889000"/>
            <a:ext cx="2249492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p>
        </p:txBody>
      </p:sp>
      <p:sp>
        <p:nvSpPr>
          <p:cNvPr id="4" name="Texte du titre"/>
          <p:cNvSpPr txBox="1"/>
          <p:nvPr>
            <p:ph type="title"/>
          </p:nvPr>
        </p:nvSpPr>
        <p:spPr>
          <a:xfrm>
            <a:off x="952500" y="1143000"/>
            <a:ext cx="22479000" cy="166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 du titre</a:t>
            </a:r>
          </a:p>
        </p:txBody>
      </p:sp>
      <p:sp>
        <p:nvSpPr>
          <p:cNvPr id="5" name="Texte niveau 1…"/>
          <p:cNvSpPr txBox="1"/>
          <p:nvPr>
            <p:ph type="body" idx="1"/>
          </p:nvPr>
        </p:nvSpPr>
        <p:spPr>
          <a:xfrm>
            <a:off x="952500" y="3695700"/>
            <a:ext cx="22479000" cy="8572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Texte niveau 1</a:t>
            </a:r>
          </a:p>
          <a:p>
            <a:pPr lvl="1"/>
            <a:r>
              <a:t>Texte niveau 2</a:t>
            </a:r>
          </a:p>
          <a:p>
            <a:pPr lvl="2"/>
            <a:r>
              <a:t>Texte niveau 3</a:t>
            </a:r>
          </a:p>
          <a:p>
            <a:pPr lvl="3"/>
            <a:r>
              <a:t>Texte niveau 4</a:t>
            </a:r>
          </a:p>
          <a:p>
            <a:pPr lvl="4"/>
            <a:r>
              <a:t>Texte niveau 5</a:t>
            </a:r>
          </a:p>
        </p:txBody>
      </p:sp>
      <p:sp>
        <p:nvSpPr>
          <p:cNvPr id="6" name="Numéro de diapositive"/>
          <p:cNvSpPr txBox="1"/>
          <p:nvPr>
            <p:ph type="sldNum" sz="quarter" idx="2"/>
          </p:nvPr>
        </p:nvSpPr>
        <p:spPr>
          <a:xfrm>
            <a:off x="11976100" y="13017500"/>
            <a:ext cx="419100" cy="508000"/>
          </a:xfrm>
          <a:prstGeom prst="rect">
            <a:avLst/>
          </a:prstGeom>
          <a:ln w="12700">
            <a:miter lim="400000"/>
          </a:ln>
        </p:spPr>
        <p:txBody>
          <a:bodyPr wrap="none" lIns="50800" tIns="50800" rIns="50800" bIns="50800">
            <a:spAutoFit/>
          </a:bodyPr>
          <a:lstStyle>
            <a:lvl1pPr>
              <a:defRPr sz="2400">
                <a:solidFill>
                  <a:srgbClr val="4C494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1pPr>
      <a:lvl2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2pPr>
      <a:lvl3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3pPr>
      <a:lvl4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4pPr>
      <a:lvl5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5pPr>
      <a:lvl6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6pPr>
      <a:lvl7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7pPr>
      <a:lvl8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8pPr>
      <a:lvl9pPr marL="0" marR="0" indent="0" algn="ctr" defTabSz="825500" rtl="0" latinLnBrk="0">
        <a:lnSpc>
          <a:spcPct val="90000"/>
        </a:lnSpc>
        <a:spcBef>
          <a:spcPts val="2300"/>
        </a:spcBef>
        <a:spcAft>
          <a:spcPts val="0"/>
        </a:spcAft>
        <a:buClrTx/>
        <a:buSzTx/>
        <a:buFontTx/>
        <a:buNone/>
        <a:tabLst/>
        <a:defRPr b="0" baseline="0" cap="none" i="0" spc="0" strike="noStrike" sz="9800" u="none">
          <a:solidFill>
            <a:srgbClr val="D93E2B"/>
          </a:solidFill>
          <a:uFillTx/>
          <a:latin typeface="+mn-lt"/>
          <a:ea typeface="+mn-ea"/>
          <a:cs typeface="+mn-cs"/>
          <a:sym typeface="Bodoni SvtyTwo ITC TT-Book"/>
        </a:defRPr>
      </a:lvl9pPr>
    </p:titleStyle>
    <p:bodyStyle>
      <a:lvl1pPr marL="609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1pPr>
      <a:lvl2pPr marL="1219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2pPr>
      <a:lvl3pPr marL="1828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3pPr>
      <a:lvl4pPr marL="2438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4pPr>
      <a:lvl5pPr marL="30480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5pPr>
      <a:lvl6pPr marL="36576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6pPr>
      <a:lvl7pPr marL="42672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7pPr>
      <a:lvl8pPr marL="48768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8pPr>
      <a:lvl9pPr marL="5486400" marR="0" indent="-609600" algn="l" defTabSz="825500" rtl="0" latinLnBrk="0">
        <a:lnSpc>
          <a:spcPct val="100000"/>
        </a:lnSpc>
        <a:spcBef>
          <a:spcPts val="3400"/>
        </a:spcBef>
        <a:spcAft>
          <a:spcPts val="0"/>
        </a:spcAft>
        <a:buClr>
          <a:srgbClr val="929292"/>
        </a:buClr>
        <a:buSzPct val="60000"/>
        <a:buFont typeface="Zapf Dingbats"/>
        <a:buChar char="❖"/>
        <a:tabLst/>
        <a:defRPr b="0" baseline="0" cap="none" i="0" spc="0" strike="noStrike" sz="5000" u="none">
          <a:solidFill>
            <a:srgbClr val="414141"/>
          </a:solidFill>
          <a:uFillTx/>
          <a:latin typeface="Palatino"/>
          <a:ea typeface="Palatino"/>
          <a:cs typeface="Palatino"/>
          <a:sym typeface="Palatino"/>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Palatino"/>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4.tif"/><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5.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4.tif"/><Relationship Id="rId9" Type="http://schemas.openxmlformats.org/officeDocument/2006/relationships/image" Target="../media/image2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 Id="rId3" Type="http://schemas.openxmlformats.org/officeDocument/2006/relationships/image" Target="../media/image3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png"/><Relationship Id="rId3" Type="http://schemas.openxmlformats.org/officeDocument/2006/relationships/image" Target="../media/image4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tif"/><Relationship Id="rId3"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6.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tif"/><Relationship Id="rId3" Type="http://schemas.openxmlformats.org/officeDocument/2006/relationships/image" Target="../media/image48.png"/><Relationship Id="rId4" Type="http://schemas.openxmlformats.org/officeDocument/2006/relationships/image" Target="../media/image7.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6.tif"/><Relationship Id="rId4" Type="http://schemas.openxmlformats.org/officeDocument/2006/relationships/image" Target="../media/image8.tif"/><Relationship Id="rId5" Type="http://schemas.openxmlformats.org/officeDocument/2006/relationships/image" Target="../media/image9.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 Id="rId3" Type="http://schemas.openxmlformats.org/officeDocument/2006/relationships/image" Target="../media/image51.png"/><Relationship Id="rId4" Type="http://schemas.openxmlformats.org/officeDocument/2006/relationships/image" Target="../media/image8.tif"/><Relationship Id="rId5" Type="http://schemas.openxmlformats.org/officeDocument/2006/relationships/image" Target="../media/image9.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tif"/><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2.jpeg"/><Relationship Id="rId4" Type="http://schemas.openxmlformats.org/officeDocument/2006/relationships/image" Target="../media/image1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 Id="rId3" Type="http://schemas.openxmlformats.org/officeDocument/2006/relationships/image" Target="../media/image1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tif"/><Relationship Id="rId3" Type="http://schemas.openxmlformats.org/officeDocument/2006/relationships/image" Target="../media/image1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Maria Ubero Gonzalez"/>
          <p:cNvSpPr txBox="1"/>
          <p:nvPr>
            <p:ph type="body" idx="13"/>
          </p:nvPr>
        </p:nvSpPr>
        <p:spPr>
          <a:prstGeom prst="rect">
            <a:avLst/>
          </a:prstGeom>
        </p:spPr>
        <p:txBody>
          <a:bodyPr/>
          <a:lstStyle/>
          <a:p>
            <a:pPr/>
            <a:r>
              <a:t>Maria Ubero Gonzalez</a:t>
            </a:r>
          </a:p>
        </p:txBody>
      </p:sp>
      <p:sp>
        <p:nvSpPr>
          <p:cNvPr id="138" name="LC.08 Caractérisation par spectroscopie en synthèse organique"/>
          <p:cNvSpPr txBox="1"/>
          <p:nvPr>
            <p:ph type="ctrTitle"/>
          </p:nvPr>
        </p:nvSpPr>
        <p:spPr>
          <a:prstGeom prst="rect">
            <a:avLst/>
          </a:prstGeom>
        </p:spPr>
        <p:txBody>
          <a:bodyPr/>
          <a:lstStyle>
            <a:lvl1pPr defTabSz="643889">
              <a:spcBef>
                <a:spcPts val="1700"/>
              </a:spcBef>
              <a:defRPr sz="7643"/>
            </a:lvl1pPr>
          </a:lstStyle>
          <a:p>
            <a:pPr/>
            <a:r>
              <a:t>LC.08 Caractérisation par spectroscopie en synthèse organique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pectre IR"/>
          <p:cNvSpPr txBox="1"/>
          <p:nvPr>
            <p:ph type="title"/>
          </p:nvPr>
        </p:nvSpPr>
        <p:spPr>
          <a:prstGeom prst="rect">
            <a:avLst/>
          </a:prstGeom>
        </p:spPr>
        <p:txBody>
          <a:bodyPr/>
          <a:lstStyle/>
          <a:p>
            <a:pPr/>
            <a:r>
              <a:t>Spectre IR</a:t>
            </a:r>
          </a:p>
        </p:txBody>
      </p:sp>
      <p:pic>
        <p:nvPicPr>
          <p:cNvPr id="202" name="acide_benzoiqueEE.png" descr="acide_benzoiqueEE.png"/>
          <p:cNvPicPr>
            <a:picLocks noChangeAspect="1"/>
          </p:cNvPicPr>
          <p:nvPr/>
        </p:nvPicPr>
        <p:blipFill>
          <a:blip r:embed="rId2">
            <a:extLst/>
          </a:blip>
          <a:srcRect l="589" t="11009" r="20731" b="12518"/>
          <a:stretch>
            <a:fillRect/>
          </a:stretch>
        </p:blipFill>
        <p:spPr>
          <a:xfrm>
            <a:off x="3063811" y="3186114"/>
            <a:ext cx="18501765" cy="10110347"/>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Analyse des spectres IR"/>
          <p:cNvSpPr txBox="1"/>
          <p:nvPr>
            <p:ph type="title"/>
          </p:nvPr>
        </p:nvSpPr>
        <p:spPr>
          <a:prstGeom prst="rect">
            <a:avLst/>
          </a:prstGeom>
        </p:spPr>
        <p:txBody>
          <a:bodyPr/>
          <a:lstStyle/>
          <a:p>
            <a:pPr/>
            <a:r>
              <a:t>Analyse des spectres IR</a:t>
            </a:r>
          </a:p>
        </p:txBody>
      </p:sp>
      <p:pic>
        <p:nvPicPr>
          <p:cNvPr id="205" name="Image" descr="Image"/>
          <p:cNvPicPr>
            <a:picLocks noChangeAspect="1"/>
          </p:cNvPicPr>
          <p:nvPr/>
        </p:nvPicPr>
        <p:blipFill>
          <a:blip r:embed="rId2">
            <a:extLst/>
          </a:blip>
          <a:stretch>
            <a:fillRect/>
          </a:stretch>
        </p:blipFill>
        <p:spPr>
          <a:xfrm>
            <a:off x="1150214" y="4357050"/>
            <a:ext cx="10881452" cy="4450945"/>
          </a:xfrm>
          <a:prstGeom prst="rect">
            <a:avLst/>
          </a:prstGeom>
          <a:ln w="25400">
            <a:solidFill>
              <a:srgbClr val="414141"/>
            </a:solidFill>
            <a:miter lim="400000"/>
          </a:ln>
        </p:spPr>
      </p:pic>
      <p:pic>
        <p:nvPicPr>
          <p:cNvPr id="206" name="Image" descr="Image"/>
          <p:cNvPicPr>
            <a:picLocks noChangeAspect="1"/>
          </p:cNvPicPr>
          <p:nvPr/>
        </p:nvPicPr>
        <p:blipFill>
          <a:blip r:embed="rId3">
            <a:extLst/>
          </a:blip>
          <a:stretch>
            <a:fillRect/>
          </a:stretch>
        </p:blipFill>
        <p:spPr>
          <a:xfrm>
            <a:off x="12300535" y="4357060"/>
            <a:ext cx="11703338" cy="4450935"/>
          </a:xfrm>
          <a:prstGeom prst="rect">
            <a:avLst/>
          </a:prstGeom>
          <a:ln w="25400">
            <a:solidFill>
              <a:srgbClr val="414141"/>
            </a:solidFill>
            <a:miter lim="400000"/>
          </a:ln>
        </p:spPr>
      </p:pic>
      <p:sp>
        <p:nvSpPr>
          <p:cNvPr id="207" name="Spectre du pentane"/>
          <p:cNvSpPr txBox="1"/>
          <p:nvPr/>
        </p:nvSpPr>
        <p:spPr>
          <a:xfrm>
            <a:off x="4628657" y="3388200"/>
            <a:ext cx="356651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Spectre du pentane</a:t>
            </a:r>
          </a:p>
        </p:txBody>
      </p:sp>
      <p:sp>
        <p:nvSpPr>
          <p:cNvPr id="208" name="Spectre du pentanol"/>
          <p:cNvSpPr txBox="1"/>
          <p:nvPr/>
        </p:nvSpPr>
        <p:spPr>
          <a:xfrm>
            <a:off x="16296217" y="3388200"/>
            <a:ext cx="3711973"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Spectre du pentanol</a:t>
            </a:r>
          </a:p>
        </p:txBody>
      </p:sp>
      <p:pic>
        <p:nvPicPr>
          <p:cNvPr id="209" name="Image" descr="Image"/>
          <p:cNvPicPr>
            <a:picLocks noChangeAspect="1"/>
          </p:cNvPicPr>
          <p:nvPr/>
        </p:nvPicPr>
        <p:blipFill>
          <a:blip r:embed="rId4">
            <a:extLst/>
          </a:blip>
          <a:stretch>
            <a:fillRect/>
          </a:stretch>
        </p:blipFill>
        <p:spPr>
          <a:xfrm>
            <a:off x="1686784" y="10062935"/>
            <a:ext cx="3876378" cy="885346"/>
          </a:xfrm>
          <a:prstGeom prst="rect">
            <a:avLst/>
          </a:prstGeom>
          <a:ln w="12700">
            <a:miter lim="400000"/>
          </a:ln>
        </p:spPr>
      </p:pic>
      <p:pic>
        <p:nvPicPr>
          <p:cNvPr id="210" name="Image" descr="Image"/>
          <p:cNvPicPr>
            <a:picLocks noChangeAspect="1"/>
          </p:cNvPicPr>
          <p:nvPr/>
        </p:nvPicPr>
        <p:blipFill>
          <a:blip r:embed="rId5">
            <a:extLst/>
          </a:blip>
          <a:stretch>
            <a:fillRect/>
          </a:stretch>
        </p:blipFill>
        <p:spPr>
          <a:xfrm>
            <a:off x="6603597" y="10107379"/>
            <a:ext cx="1938048" cy="796458"/>
          </a:xfrm>
          <a:prstGeom prst="rect">
            <a:avLst/>
          </a:prstGeom>
          <a:ln w="12700">
            <a:miter lim="400000"/>
          </a:ln>
        </p:spPr>
      </p:pic>
      <p:pic>
        <p:nvPicPr>
          <p:cNvPr id="211" name="Image" descr="Image"/>
          <p:cNvPicPr>
            <a:picLocks noChangeAspect="1"/>
          </p:cNvPicPr>
          <p:nvPr/>
        </p:nvPicPr>
        <p:blipFill>
          <a:blip r:embed="rId6">
            <a:extLst/>
          </a:blip>
          <a:stretch>
            <a:fillRect/>
          </a:stretch>
        </p:blipFill>
        <p:spPr>
          <a:xfrm>
            <a:off x="12880862" y="11138112"/>
            <a:ext cx="3958153" cy="796458"/>
          </a:xfrm>
          <a:prstGeom prst="rect">
            <a:avLst/>
          </a:prstGeom>
          <a:ln w="12700">
            <a:miter lim="400000"/>
          </a:ln>
        </p:spPr>
      </p:pic>
      <p:pic>
        <p:nvPicPr>
          <p:cNvPr id="212" name="Image" descr="Image"/>
          <p:cNvPicPr>
            <a:picLocks noChangeAspect="1"/>
          </p:cNvPicPr>
          <p:nvPr/>
        </p:nvPicPr>
        <p:blipFill>
          <a:blip r:embed="rId7">
            <a:extLst/>
          </a:blip>
          <a:stretch>
            <a:fillRect/>
          </a:stretch>
        </p:blipFill>
        <p:spPr>
          <a:xfrm>
            <a:off x="18652574" y="11180740"/>
            <a:ext cx="1854201" cy="711201"/>
          </a:xfrm>
          <a:prstGeom prst="rect">
            <a:avLst/>
          </a:prstGeom>
          <a:ln w="12700">
            <a:miter lim="400000"/>
          </a:ln>
        </p:spPr>
      </p:pic>
      <p:pic>
        <p:nvPicPr>
          <p:cNvPr id="213" name="Image" descr="Image"/>
          <p:cNvPicPr>
            <a:picLocks noChangeAspect="1"/>
          </p:cNvPicPr>
          <p:nvPr/>
        </p:nvPicPr>
        <p:blipFill>
          <a:blip r:embed="rId4">
            <a:extLst/>
          </a:blip>
          <a:stretch>
            <a:fillRect/>
          </a:stretch>
        </p:blipFill>
        <p:spPr>
          <a:xfrm>
            <a:off x="12921749" y="10056279"/>
            <a:ext cx="3876378" cy="885346"/>
          </a:xfrm>
          <a:prstGeom prst="rect">
            <a:avLst/>
          </a:prstGeom>
          <a:ln w="12700">
            <a:miter lim="400000"/>
          </a:ln>
        </p:spPr>
      </p:pic>
      <p:pic>
        <p:nvPicPr>
          <p:cNvPr id="214" name="Image" descr="Image"/>
          <p:cNvPicPr>
            <a:picLocks noChangeAspect="1"/>
          </p:cNvPicPr>
          <p:nvPr/>
        </p:nvPicPr>
        <p:blipFill>
          <a:blip r:embed="rId5">
            <a:extLst/>
          </a:blip>
          <a:stretch>
            <a:fillRect/>
          </a:stretch>
        </p:blipFill>
        <p:spPr>
          <a:xfrm>
            <a:off x="18644424" y="10098004"/>
            <a:ext cx="1870501" cy="7687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pectres IR"/>
          <p:cNvSpPr txBox="1"/>
          <p:nvPr>
            <p:ph type="title"/>
          </p:nvPr>
        </p:nvSpPr>
        <p:spPr>
          <a:prstGeom prst="rect">
            <a:avLst/>
          </a:prstGeom>
        </p:spPr>
        <p:txBody>
          <a:bodyPr/>
          <a:lstStyle/>
          <a:p>
            <a:pPr/>
            <a:r>
              <a:t>Spectres IR</a:t>
            </a:r>
          </a:p>
        </p:txBody>
      </p:sp>
      <p:pic>
        <p:nvPicPr>
          <p:cNvPr id="217" name="Image" descr="Image"/>
          <p:cNvPicPr>
            <a:picLocks noChangeAspect="1"/>
          </p:cNvPicPr>
          <p:nvPr/>
        </p:nvPicPr>
        <p:blipFill>
          <a:blip r:embed="rId2">
            <a:extLst/>
          </a:blip>
          <a:stretch>
            <a:fillRect/>
          </a:stretch>
        </p:blipFill>
        <p:spPr>
          <a:xfrm>
            <a:off x="1123072" y="4216400"/>
            <a:ext cx="10858501" cy="4445000"/>
          </a:xfrm>
          <a:prstGeom prst="rect">
            <a:avLst/>
          </a:prstGeom>
          <a:ln w="25400">
            <a:solidFill>
              <a:srgbClr val="414141"/>
            </a:solidFill>
            <a:miter lim="400000"/>
          </a:ln>
        </p:spPr>
      </p:pic>
      <p:pic>
        <p:nvPicPr>
          <p:cNvPr id="218" name="Image" descr="Image"/>
          <p:cNvPicPr>
            <a:picLocks noChangeAspect="1"/>
          </p:cNvPicPr>
          <p:nvPr/>
        </p:nvPicPr>
        <p:blipFill>
          <a:blip r:embed="rId3">
            <a:extLst/>
          </a:blip>
          <a:stretch>
            <a:fillRect/>
          </a:stretch>
        </p:blipFill>
        <p:spPr>
          <a:xfrm>
            <a:off x="12281777" y="4222750"/>
            <a:ext cx="11099801" cy="4432300"/>
          </a:xfrm>
          <a:prstGeom prst="rect">
            <a:avLst/>
          </a:prstGeom>
          <a:ln w="25400">
            <a:solidFill>
              <a:srgbClr val="414141"/>
            </a:solidFill>
            <a:miter lim="400000"/>
          </a:ln>
        </p:spPr>
      </p:pic>
      <p:sp>
        <p:nvSpPr>
          <p:cNvPr id="219" name="Pentane-3-one"/>
          <p:cNvSpPr txBox="1"/>
          <p:nvPr/>
        </p:nvSpPr>
        <p:spPr>
          <a:xfrm>
            <a:off x="5209892" y="3321050"/>
            <a:ext cx="2684861"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Pentane-3-one</a:t>
            </a:r>
          </a:p>
        </p:txBody>
      </p:sp>
      <p:sp>
        <p:nvSpPr>
          <p:cNvPr id="220" name="Acide pentanoïque"/>
          <p:cNvSpPr txBox="1"/>
          <p:nvPr/>
        </p:nvSpPr>
        <p:spPr>
          <a:xfrm>
            <a:off x="16068064" y="3321050"/>
            <a:ext cx="3527227"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Acide pentanoïque</a:t>
            </a:r>
          </a:p>
        </p:txBody>
      </p:sp>
      <p:pic>
        <p:nvPicPr>
          <p:cNvPr id="221" name="Image" descr="Image"/>
          <p:cNvPicPr>
            <a:picLocks noChangeAspect="1"/>
          </p:cNvPicPr>
          <p:nvPr/>
        </p:nvPicPr>
        <p:blipFill>
          <a:blip r:embed="rId4">
            <a:extLst/>
          </a:blip>
          <a:stretch>
            <a:fillRect/>
          </a:stretch>
        </p:blipFill>
        <p:spPr>
          <a:xfrm>
            <a:off x="1662432" y="11122712"/>
            <a:ext cx="3876379" cy="837490"/>
          </a:xfrm>
          <a:prstGeom prst="rect">
            <a:avLst/>
          </a:prstGeom>
          <a:ln w="12700">
            <a:miter lim="400000"/>
          </a:ln>
        </p:spPr>
      </p:pic>
      <p:pic>
        <p:nvPicPr>
          <p:cNvPr id="222" name="Image" descr="Image"/>
          <p:cNvPicPr>
            <a:picLocks noChangeAspect="1"/>
          </p:cNvPicPr>
          <p:nvPr/>
        </p:nvPicPr>
        <p:blipFill>
          <a:blip r:embed="rId5">
            <a:extLst/>
          </a:blip>
          <a:stretch>
            <a:fillRect/>
          </a:stretch>
        </p:blipFill>
        <p:spPr>
          <a:xfrm>
            <a:off x="6650894" y="11184371"/>
            <a:ext cx="1938047" cy="680936"/>
          </a:xfrm>
          <a:prstGeom prst="rect">
            <a:avLst/>
          </a:prstGeom>
          <a:ln w="12700">
            <a:miter lim="400000"/>
          </a:ln>
        </p:spPr>
      </p:pic>
      <p:pic>
        <p:nvPicPr>
          <p:cNvPr id="223" name="Image" descr="Image"/>
          <p:cNvPicPr>
            <a:picLocks noChangeAspect="1"/>
          </p:cNvPicPr>
          <p:nvPr/>
        </p:nvPicPr>
        <p:blipFill>
          <a:blip r:embed="rId6">
            <a:extLst/>
          </a:blip>
          <a:stretch>
            <a:fillRect/>
          </a:stretch>
        </p:blipFill>
        <p:spPr>
          <a:xfrm>
            <a:off x="19980575" y="10071100"/>
            <a:ext cx="3527228" cy="809188"/>
          </a:xfrm>
          <a:prstGeom prst="rect">
            <a:avLst/>
          </a:prstGeom>
          <a:ln w="12700">
            <a:miter lim="400000"/>
          </a:ln>
        </p:spPr>
      </p:pic>
      <p:pic>
        <p:nvPicPr>
          <p:cNvPr id="224" name="Image" descr="Image"/>
          <p:cNvPicPr>
            <a:picLocks noChangeAspect="1"/>
          </p:cNvPicPr>
          <p:nvPr/>
        </p:nvPicPr>
        <p:blipFill>
          <a:blip r:embed="rId7">
            <a:extLst/>
          </a:blip>
          <a:stretch>
            <a:fillRect/>
          </a:stretch>
        </p:blipFill>
        <p:spPr>
          <a:xfrm>
            <a:off x="12620521" y="10107379"/>
            <a:ext cx="4007177" cy="796458"/>
          </a:xfrm>
          <a:prstGeom prst="rect">
            <a:avLst/>
          </a:prstGeom>
          <a:ln w="12700">
            <a:miter lim="400000"/>
          </a:ln>
        </p:spPr>
      </p:pic>
      <p:sp>
        <p:nvSpPr>
          <p:cNvPr id="225" name="chevauchement"/>
          <p:cNvSpPr txBox="1"/>
          <p:nvPr/>
        </p:nvSpPr>
        <p:spPr>
          <a:xfrm>
            <a:off x="16737648" y="10158193"/>
            <a:ext cx="293786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chevauchement</a:t>
            </a:r>
          </a:p>
        </p:txBody>
      </p:sp>
      <p:pic>
        <p:nvPicPr>
          <p:cNvPr id="226" name="Image" descr="Image"/>
          <p:cNvPicPr>
            <a:picLocks noChangeAspect="1"/>
          </p:cNvPicPr>
          <p:nvPr/>
        </p:nvPicPr>
        <p:blipFill>
          <a:blip r:embed="rId8">
            <a:extLst/>
          </a:blip>
          <a:stretch>
            <a:fillRect/>
          </a:stretch>
        </p:blipFill>
        <p:spPr>
          <a:xfrm>
            <a:off x="1686784" y="10062935"/>
            <a:ext cx="3876378" cy="885346"/>
          </a:xfrm>
          <a:prstGeom prst="rect">
            <a:avLst/>
          </a:prstGeom>
          <a:ln w="12700">
            <a:miter lim="400000"/>
          </a:ln>
        </p:spPr>
      </p:pic>
      <p:pic>
        <p:nvPicPr>
          <p:cNvPr id="227" name="Image" descr="Image"/>
          <p:cNvPicPr>
            <a:picLocks noChangeAspect="1"/>
          </p:cNvPicPr>
          <p:nvPr/>
        </p:nvPicPr>
        <p:blipFill>
          <a:blip r:embed="rId9">
            <a:extLst/>
          </a:blip>
          <a:stretch>
            <a:fillRect/>
          </a:stretch>
        </p:blipFill>
        <p:spPr>
          <a:xfrm>
            <a:off x="6603597" y="10107379"/>
            <a:ext cx="1938048" cy="796458"/>
          </a:xfrm>
          <a:prstGeom prst="rect">
            <a:avLst/>
          </a:prstGeom>
          <a:ln w="12700">
            <a:miter lim="400000"/>
          </a:ln>
        </p:spPr>
      </p:pic>
      <p:pic>
        <p:nvPicPr>
          <p:cNvPr id="228" name="Image" descr="Image"/>
          <p:cNvPicPr>
            <a:picLocks noChangeAspect="1"/>
          </p:cNvPicPr>
          <p:nvPr/>
        </p:nvPicPr>
        <p:blipFill>
          <a:blip r:embed="rId4">
            <a:extLst/>
          </a:blip>
          <a:stretch>
            <a:fillRect/>
          </a:stretch>
        </p:blipFill>
        <p:spPr>
          <a:xfrm>
            <a:off x="12647566" y="11122712"/>
            <a:ext cx="3876379" cy="837490"/>
          </a:xfrm>
          <a:prstGeom prst="rect">
            <a:avLst/>
          </a:prstGeom>
          <a:ln w="12700">
            <a:miter lim="400000"/>
          </a:ln>
        </p:spPr>
      </p:pic>
      <p:pic>
        <p:nvPicPr>
          <p:cNvPr id="229" name="Image" descr="Image"/>
          <p:cNvPicPr>
            <a:picLocks noChangeAspect="1"/>
          </p:cNvPicPr>
          <p:nvPr/>
        </p:nvPicPr>
        <p:blipFill>
          <a:blip r:embed="rId5">
            <a:extLst/>
          </a:blip>
          <a:stretch>
            <a:fillRect/>
          </a:stretch>
        </p:blipFill>
        <p:spPr>
          <a:xfrm>
            <a:off x="17636028" y="11184371"/>
            <a:ext cx="1938048" cy="68093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ableau IR"/>
          <p:cNvSpPr txBox="1"/>
          <p:nvPr>
            <p:ph type="title"/>
          </p:nvPr>
        </p:nvSpPr>
        <p:spPr>
          <a:prstGeom prst="rect">
            <a:avLst/>
          </a:prstGeom>
        </p:spPr>
        <p:txBody>
          <a:bodyPr/>
          <a:lstStyle/>
          <a:p>
            <a:pPr/>
            <a:r>
              <a:t>Tableau IR</a:t>
            </a:r>
          </a:p>
        </p:txBody>
      </p:sp>
      <p:pic>
        <p:nvPicPr>
          <p:cNvPr id="232" name="tableau_IR.png" descr="tableau_IR.png"/>
          <p:cNvPicPr>
            <a:picLocks noChangeAspect="1"/>
          </p:cNvPicPr>
          <p:nvPr/>
        </p:nvPicPr>
        <p:blipFill>
          <a:blip r:embed="rId2">
            <a:extLst/>
          </a:blip>
          <a:stretch>
            <a:fillRect/>
          </a:stretch>
        </p:blipFill>
        <p:spPr>
          <a:xfrm>
            <a:off x="5912454" y="3060700"/>
            <a:ext cx="12559092" cy="985947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Retour sur spectre IR du produit synthétisé"/>
          <p:cNvSpPr txBox="1"/>
          <p:nvPr>
            <p:ph type="title"/>
          </p:nvPr>
        </p:nvSpPr>
        <p:spPr>
          <a:prstGeom prst="rect">
            <a:avLst/>
          </a:prstGeom>
        </p:spPr>
        <p:txBody>
          <a:bodyPr/>
          <a:lstStyle/>
          <a:p>
            <a:pPr/>
            <a:r>
              <a:t>Retour sur spectre IR du produit synthétisé</a:t>
            </a:r>
          </a:p>
        </p:txBody>
      </p:sp>
      <p:pic>
        <p:nvPicPr>
          <p:cNvPr id="235" name="acide_benzoiqueEE.png" descr="acide_benzoiqueEE.png"/>
          <p:cNvPicPr>
            <a:picLocks noChangeAspect="1"/>
          </p:cNvPicPr>
          <p:nvPr/>
        </p:nvPicPr>
        <p:blipFill>
          <a:blip r:embed="rId2">
            <a:extLst/>
          </a:blip>
          <a:srcRect l="589" t="11009" r="20731" b="12518"/>
          <a:stretch>
            <a:fillRect/>
          </a:stretch>
        </p:blipFill>
        <p:spPr>
          <a:xfrm>
            <a:off x="938812" y="3984249"/>
            <a:ext cx="15285419" cy="8352764"/>
          </a:xfrm>
          <a:prstGeom prst="rect">
            <a:avLst/>
          </a:prstGeom>
          <a:ln w="12700">
            <a:miter lim="400000"/>
          </a:ln>
        </p:spPr>
      </p:pic>
      <p:grpSp>
        <p:nvGrpSpPr>
          <p:cNvPr id="238" name="C’est un acide carboxylique"/>
          <p:cNvGrpSpPr/>
          <p:nvPr/>
        </p:nvGrpSpPr>
        <p:grpSpPr>
          <a:xfrm>
            <a:off x="17402272" y="7524750"/>
            <a:ext cx="5305029" cy="927101"/>
            <a:chOff x="0" y="0"/>
            <a:chExt cx="5305028" cy="927100"/>
          </a:xfrm>
        </p:grpSpPr>
        <p:sp>
          <p:nvSpPr>
            <p:cNvPr id="237" name="C’est un acide carboxylique"/>
            <p:cNvSpPr txBox="1"/>
            <p:nvPr/>
          </p:nvSpPr>
          <p:spPr>
            <a:xfrm>
              <a:off x="101600" y="63500"/>
              <a:ext cx="5101829" cy="6604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C’est un acide carboxylique</a:t>
              </a:r>
            </a:p>
          </p:txBody>
        </p:sp>
        <p:pic>
          <p:nvPicPr>
            <p:cNvPr id="236" name="C’est un acide carboxylique C’est un acide carboxylique" descr="C’est un acide carboxylique C’est un acide carboxylique"/>
            <p:cNvPicPr>
              <a:picLocks noChangeAspect="0"/>
            </p:cNvPicPr>
            <p:nvPr/>
          </p:nvPicPr>
          <p:blipFill>
            <a:blip r:embed="rId3">
              <a:extLst/>
            </a:blip>
            <a:stretch>
              <a:fillRect/>
            </a:stretch>
          </p:blipFill>
          <p:spPr>
            <a:xfrm>
              <a:off x="0" y="0"/>
              <a:ext cx="5305029" cy="927100"/>
            </a:xfrm>
            <a:prstGeom prst="rect">
              <a:avLst/>
            </a:prstGeom>
            <a:effectLst/>
          </p:spPr>
        </p:pic>
      </p:grpSp>
      <p:sp>
        <p:nvSpPr>
          <p:cNvPr id="239" name="Nous avons synthétisé l’acide benzoïque"/>
          <p:cNvSpPr txBox="1"/>
          <p:nvPr/>
        </p:nvSpPr>
        <p:spPr>
          <a:xfrm>
            <a:off x="16532262" y="9464181"/>
            <a:ext cx="755987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Nous avons synthétisé </a:t>
            </a:r>
            <a:r>
              <a:rPr b="1"/>
              <a:t>l’acide benzoïque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Limites spectroscopie IR"/>
          <p:cNvSpPr txBox="1"/>
          <p:nvPr>
            <p:ph type="title"/>
          </p:nvPr>
        </p:nvSpPr>
        <p:spPr>
          <a:prstGeom prst="rect">
            <a:avLst/>
          </a:prstGeom>
        </p:spPr>
        <p:txBody>
          <a:bodyPr/>
          <a:lstStyle/>
          <a:p>
            <a:pPr/>
            <a:r>
              <a:t>Limites spectroscopie IR</a:t>
            </a:r>
          </a:p>
        </p:txBody>
      </p:sp>
      <p:pic>
        <p:nvPicPr>
          <p:cNvPr id="242" name="ethanoatedethyle.png" descr="ethanoatedethyle.png"/>
          <p:cNvPicPr>
            <a:picLocks noChangeAspect="1"/>
          </p:cNvPicPr>
          <p:nvPr/>
        </p:nvPicPr>
        <p:blipFill>
          <a:blip r:embed="rId2">
            <a:extLst/>
          </a:blip>
          <a:stretch>
            <a:fillRect/>
          </a:stretch>
        </p:blipFill>
        <p:spPr>
          <a:xfrm>
            <a:off x="3908544" y="5749448"/>
            <a:ext cx="7429071" cy="4477704"/>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pic>
        <p:nvPicPr>
          <p:cNvPr id="243" name="propanoatedemethyle.png" descr="propanoatedemethyle.png"/>
          <p:cNvPicPr>
            <a:picLocks noChangeAspect="1"/>
          </p:cNvPicPr>
          <p:nvPr/>
        </p:nvPicPr>
        <p:blipFill>
          <a:blip r:embed="rId3">
            <a:extLst/>
          </a:blip>
          <a:stretch>
            <a:fillRect/>
          </a:stretch>
        </p:blipFill>
        <p:spPr>
          <a:xfrm>
            <a:off x="13211522" y="5710245"/>
            <a:ext cx="7429071" cy="4556110"/>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244" name="Ethanoate d’ethyle"/>
          <p:cNvSpPr txBox="1"/>
          <p:nvPr/>
        </p:nvSpPr>
        <p:spPr>
          <a:xfrm>
            <a:off x="5833371" y="4586088"/>
            <a:ext cx="357941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Ethanoate d’ethyle</a:t>
            </a:r>
          </a:p>
        </p:txBody>
      </p:sp>
      <p:sp>
        <p:nvSpPr>
          <p:cNvPr id="245" name="Propanoate de methyle"/>
          <p:cNvSpPr txBox="1"/>
          <p:nvPr/>
        </p:nvSpPr>
        <p:spPr>
          <a:xfrm>
            <a:off x="14735308" y="4586088"/>
            <a:ext cx="43815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Propanoate de methyle</a:t>
            </a:r>
          </a:p>
        </p:txBody>
      </p:sp>
      <p:pic>
        <p:nvPicPr>
          <p:cNvPr id="246" name="Image" descr="Image"/>
          <p:cNvPicPr>
            <a:picLocks noChangeAspect="1"/>
          </p:cNvPicPr>
          <p:nvPr/>
        </p:nvPicPr>
        <p:blipFill>
          <a:blip r:embed="rId4">
            <a:extLst/>
          </a:blip>
          <a:stretch>
            <a:fillRect/>
          </a:stretch>
        </p:blipFill>
        <p:spPr>
          <a:xfrm>
            <a:off x="10807559" y="3316049"/>
            <a:ext cx="2768882" cy="113831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pectroscopie RMN"/>
          <p:cNvSpPr txBox="1"/>
          <p:nvPr>
            <p:ph type="title"/>
          </p:nvPr>
        </p:nvSpPr>
        <p:spPr>
          <a:prstGeom prst="rect">
            <a:avLst/>
          </a:prstGeom>
        </p:spPr>
        <p:txBody>
          <a:bodyPr/>
          <a:lstStyle/>
          <a:p>
            <a:pPr/>
            <a:r>
              <a:t>Spectroscopie RMN</a:t>
            </a:r>
          </a:p>
        </p:txBody>
      </p:sp>
      <p:grpSp>
        <p:nvGrpSpPr>
          <p:cNvPr id="251" name="La spectroscopie RMN est basée sur l’énergie que possèdent certains noyaux lorsqu’ils sont placés dans un champ magnétique et soumis à un rayonnement électromagnétique."/>
          <p:cNvGrpSpPr/>
          <p:nvPr/>
        </p:nvGrpSpPr>
        <p:grpSpPr>
          <a:xfrm>
            <a:off x="1984885" y="5376798"/>
            <a:ext cx="21697728" cy="1524001"/>
            <a:chOff x="0" y="0"/>
            <a:chExt cx="21697726" cy="1524000"/>
          </a:xfrm>
        </p:grpSpPr>
        <p:sp>
          <p:nvSpPr>
            <p:cNvPr id="250" name="La spectroscopie RMN est basée sur l’énergie que possèdent certains noyaux lorsqu’ils sont placés dans un champ magnétique et soumis à un rayonnement électromagnétique."/>
            <p:cNvSpPr txBox="1"/>
            <p:nvPr/>
          </p:nvSpPr>
          <p:spPr>
            <a:xfrm>
              <a:off x="127000" y="88900"/>
              <a:ext cx="21443727" cy="11938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La spectroscopie RMN est basée sur l’énergie que possèdent certains noyaux lorsqu’ils sont placés dans un champ magnétique et soumis à un rayonnement électromagnétique.</a:t>
              </a:r>
            </a:p>
          </p:txBody>
        </p:sp>
        <p:pic>
          <p:nvPicPr>
            <p:cNvPr id="249" name="La spectroscopie RMN est basée sur l’énergie que possèdent certains noyaux lorsqu’ils sont placés dans un champ magnétique et soumis à un rayonnement électromagnétique. La spectroscopie RMN est basée sur l’énergie que possèdent certains noyaux lorsqu’ils" descr="La spectroscopie RMN est basée sur l’énergie que possèdent certains noyaux lorsqu’ils sont placés dans un champ magnétique et soumis à un rayonnement électromagnétique. La spectroscopie RMN est basée sur l’énergie que possèdent certains noyaux lorsqu’ils sont placés dans un champ magnétique et soumis à un rayonnement électromagnétique."/>
            <p:cNvPicPr>
              <a:picLocks noChangeAspect="0"/>
            </p:cNvPicPr>
            <p:nvPr/>
          </p:nvPicPr>
          <p:blipFill>
            <a:blip r:embed="rId2">
              <a:extLst/>
            </a:blip>
            <a:stretch>
              <a:fillRect/>
            </a:stretch>
          </p:blipFill>
          <p:spPr>
            <a:xfrm>
              <a:off x="0" y="0"/>
              <a:ext cx="21697727" cy="1524000"/>
            </a:xfrm>
            <a:prstGeom prst="rect">
              <a:avLst/>
            </a:prstGeom>
            <a:effectLst/>
          </p:spPr>
        </p:pic>
      </p:grpSp>
      <p:grpSp>
        <p:nvGrpSpPr>
          <p:cNvPr id="254" name="Nombreux éléments peuvent être étudiés en RMN. On se limite à la RMN du noyau de l’atome d’hydrogène."/>
          <p:cNvGrpSpPr/>
          <p:nvPr/>
        </p:nvGrpSpPr>
        <p:grpSpPr>
          <a:xfrm>
            <a:off x="2225995" y="7444716"/>
            <a:ext cx="19947931" cy="990601"/>
            <a:chOff x="0" y="0"/>
            <a:chExt cx="19947929" cy="990600"/>
          </a:xfrm>
        </p:grpSpPr>
        <p:sp>
          <p:nvSpPr>
            <p:cNvPr id="253" name="Nombreux éléments peuvent être étudiés en RMN. On se limite à la RMN du noyau de l’atome d’hydrogène."/>
            <p:cNvSpPr txBox="1"/>
            <p:nvPr/>
          </p:nvSpPr>
          <p:spPr>
            <a:xfrm>
              <a:off x="127000" y="88900"/>
              <a:ext cx="19693930" cy="6604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Nombreux éléments peuvent être étudiés en RMN. On se limite à la RMN du noyau de l’atome d’hydrogène.</a:t>
              </a:r>
            </a:p>
          </p:txBody>
        </p:sp>
        <p:pic>
          <p:nvPicPr>
            <p:cNvPr id="252" name="Nombreux éléments peuvent être étudiés en RMN. On se limite à la RMN du noyau de l’atome d’hydrogène. Nombreux éléments peuvent être étudiés en RMN. On se limite à la RMN du noyau de l’atome d’hydrogène." descr="Nombreux éléments peuvent être étudiés en RMN. On se limite à la RMN du noyau de l’atome d’hydrogène. Nombreux éléments peuvent être étudiés en RMN. On se limite à la RMN du noyau de l’atome d’hydrogène."/>
            <p:cNvPicPr>
              <a:picLocks noChangeAspect="0"/>
            </p:cNvPicPr>
            <p:nvPr/>
          </p:nvPicPr>
          <p:blipFill>
            <a:blip r:embed="rId3">
              <a:extLst/>
            </a:blip>
            <a:stretch>
              <a:fillRect/>
            </a:stretch>
          </p:blipFill>
          <p:spPr>
            <a:xfrm>
              <a:off x="0" y="0"/>
              <a:ext cx="19947930" cy="990600"/>
            </a:xfrm>
            <a:prstGeom prst="rect">
              <a:avLst/>
            </a:prstGeom>
            <a:effectLst/>
          </p:spPr>
        </p:pic>
      </p:grpSp>
      <p:grpSp>
        <p:nvGrpSpPr>
          <p:cNvPr id="257" name="L’énergie des protons d’une molécule dépend de son environnement électronique"/>
          <p:cNvGrpSpPr/>
          <p:nvPr/>
        </p:nvGrpSpPr>
        <p:grpSpPr>
          <a:xfrm>
            <a:off x="5320013" y="9470897"/>
            <a:ext cx="15027474" cy="990601"/>
            <a:chOff x="0" y="0"/>
            <a:chExt cx="15027473" cy="990600"/>
          </a:xfrm>
        </p:grpSpPr>
        <p:sp>
          <p:nvSpPr>
            <p:cNvPr id="256" name="L’énergie des protons d’une molécule dépend de son environnement électronique"/>
            <p:cNvSpPr txBox="1"/>
            <p:nvPr/>
          </p:nvSpPr>
          <p:spPr>
            <a:xfrm>
              <a:off x="127000" y="88900"/>
              <a:ext cx="14773474" cy="6604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L’énergie des protons d’une molécule dépend de son environnement électronique</a:t>
              </a:r>
            </a:p>
          </p:txBody>
        </p:sp>
        <p:pic>
          <p:nvPicPr>
            <p:cNvPr id="255" name="L’énergie des protons d’une molécule dépend de son environnement électronique L’énergie des protons d’une molécule dépend de son environnement électronique" descr="L’énergie des protons d’une molécule dépend de son environnement électronique L’énergie des protons d’une molécule dépend de son environnement électronique"/>
            <p:cNvPicPr>
              <a:picLocks noChangeAspect="0"/>
            </p:cNvPicPr>
            <p:nvPr/>
          </p:nvPicPr>
          <p:blipFill>
            <a:blip r:embed="rId4">
              <a:extLst/>
            </a:blip>
            <a:stretch>
              <a:fillRect/>
            </a:stretch>
          </p:blipFill>
          <p:spPr>
            <a:xfrm>
              <a:off x="0" y="0"/>
              <a:ext cx="15027474" cy="990600"/>
            </a:xfrm>
            <a:prstGeom prst="rect">
              <a:avLst/>
            </a:prstGeom>
            <a:effectLst/>
          </p:spPr>
        </p:pic>
      </p:grpSp>
      <p:grpSp>
        <p:nvGrpSpPr>
          <p:cNvPr id="260" name="Transition magnétique. Ecart énergétique plus faible que dans le cas de la spectroscopie IR. Domaine des ondes radio"/>
          <p:cNvGrpSpPr/>
          <p:nvPr/>
        </p:nvGrpSpPr>
        <p:grpSpPr>
          <a:xfrm>
            <a:off x="1996185" y="4119681"/>
            <a:ext cx="21675130" cy="990601"/>
            <a:chOff x="0" y="0"/>
            <a:chExt cx="21675129" cy="990600"/>
          </a:xfrm>
        </p:grpSpPr>
        <p:sp>
          <p:nvSpPr>
            <p:cNvPr id="259" name="Transition magnétique. Ecart énergétique plus faible que dans le cas de la spectroscopie IR. Domaine des ondes radio"/>
            <p:cNvSpPr txBox="1"/>
            <p:nvPr/>
          </p:nvSpPr>
          <p:spPr>
            <a:xfrm>
              <a:off x="127000" y="88900"/>
              <a:ext cx="21421130" cy="6604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rPr b="1"/>
                <a:t>Transition magnétique</a:t>
              </a:r>
              <a:r>
                <a:t>. Ecart énergétique plus faible que dans le cas de la spectroscopie IR. </a:t>
              </a:r>
              <a:r>
                <a:rPr b="1"/>
                <a:t>Domaine des ondes radio</a:t>
              </a:r>
            </a:p>
          </p:txBody>
        </p:sp>
        <p:pic>
          <p:nvPicPr>
            <p:cNvPr id="258" name="Transition magnétique. Ecart énergétique plus faible que dans le cas de la spectroscopie IR. Domaine des ondes radio Transition magnétique. Ecart énergétique plus faible que dans le cas de la spectroscopie IR. Domaine des ondes radio" descr="Transition magnétique. Ecart énergétique plus faible que dans le cas de la spectroscopie IR. Domaine des ondes radio Transition magnétique. Ecart énergétique plus faible que dans le cas de la spectroscopie IR. Domaine des ondes radio"/>
            <p:cNvPicPr>
              <a:picLocks noChangeAspect="0"/>
            </p:cNvPicPr>
            <p:nvPr/>
          </p:nvPicPr>
          <p:blipFill>
            <a:blip r:embed="rId5">
              <a:extLst/>
            </a:blip>
            <a:stretch>
              <a:fillRect/>
            </a:stretch>
          </p:blipFill>
          <p:spPr>
            <a:xfrm>
              <a:off x="0" y="0"/>
              <a:ext cx="21675130" cy="990600"/>
            </a:xfrm>
            <a:prstGeom prst="rect">
              <a:avLst/>
            </a:prstGeom>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pectre RMN de l’éthanol"/>
          <p:cNvSpPr txBox="1"/>
          <p:nvPr>
            <p:ph type="title"/>
          </p:nvPr>
        </p:nvSpPr>
        <p:spPr>
          <a:prstGeom prst="rect">
            <a:avLst/>
          </a:prstGeom>
        </p:spPr>
        <p:txBody>
          <a:bodyPr/>
          <a:lstStyle/>
          <a:p>
            <a:pPr/>
            <a:r>
              <a:t>Spectre RMN de l’éthanol</a:t>
            </a:r>
          </a:p>
        </p:txBody>
      </p:sp>
      <p:pic>
        <p:nvPicPr>
          <p:cNvPr id="263" name="ethanolRMN.png" descr="ethanolRMN.png"/>
          <p:cNvPicPr>
            <a:picLocks noChangeAspect="1"/>
          </p:cNvPicPr>
          <p:nvPr/>
        </p:nvPicPr>
        <p:blipFill>
          <a:blip r:embed="rId2">
            <a:extLst/>
          </a:blip>
          <a:stretch>
            <a:fillRect/>
          </a:stretch>
        </p:blipFill>
        <p:spPr>
          <a:xfrm>
            <a:off x="1119330" y="3314700"/>
            <a:ext cx="17476939" cy="9828960"/>
          </a:xfrm>
          <a:prstGeom prst="rect">
            <a:avLst/>
          </a:prstGeom>
          <a:ln w="12700">
            <a:miter lim="400000"/>
          </a:ln>
        </p:spPr>
      </p:pic>
      <p:pic>
        <p:nvPicPr>
          <p:cNvPr id="264" name="ethanol_noyau.png" descr="ethanol_noyau.png"/>
          <p:cNvPicPr>
            <a:picLocks noChangeAspect="1"/>
          </p:cNvPicPr>
          <p:nvPr/>
        </p:nvPicPr>
        <p:blipFill>
          <a:blip r:embed="rId3">
            <a:extLst/>
          </a:blip>
          <a:stretch>
            <a:fillRect/>
          </a:stretch>
        </p:blipFill>
        <p:spPr>
          <a:xfrm>
            <a:off x="19056191" y="3951684"/>
            <a:ext cx="3463904" cy="245695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Environnement chimique différent ?"/>
          <p:cNvSpPr txBox="1"/>
          <p:nvPr>
            <p:ph type="title"/>
          </p:nvPr>
        </p:nvSpPr>
        <p:spPr>
          <a:prstGeom prst="rect">
            <a:avLst/>
          </a:prstGeom>
        </p:spPr>
        <p:txBody>
          <a:bodyPr/>
          <a:lstStyle/>
          <a:p>
            <a:pPr/>
            <a:r>
              <a:t>Environnement chimique différent ?</a:t>
            </a:r>
          </a:p>
        </p:txBody>
      </p:sp>
      <p:grpSp>
        <p:nvGrpSpPr>
          <p:cNvPr id="269" name="ethanol_noyau.png"/>
          <p:cNvGrpSpPr/>
          <p:nvPr/>
        </p:nvGrpSpPr>
        <p:grpSpPr>
          <a:xfrm>
            <a:off x="4490680" y="4546775"/>
            <a:ext cx="5194981" cy="3834850"/>
            <a:chOff x="0" y="0"/>
            <a:chExt cx="5194980" cy="3834848"/>
          </a:xfrm>
        </p:grpSpPr>
        <p:pic>
          <p:nvPicPr>
            <p:cNvPr id="268" name="ethanol_noyau.png" descr="ethanol_noyau.png"/>
            <p:cNvPicPr>
              <a:picLocks noChangeAspect="1"/>
            </p:cNvPicPr>
            <p:nvPr/>
          </p:nvPicPr>
          <p:blipFill>
            <a:blip r:embed="rId2">
              <a:extLst/>
            </a:blip>
            <a:stretch>
              <a:fillRect/>
            </a:stretch>
          </p:blipFill>
          <p:spPr>
            <a:xfrm>
              <a:off x="127000" y="88900"/>
              <a:ext cx="4940981" cy="3504649"/>
            </a:xfrm>
            <a:prstGeom prst="rect">
              <a:avLst/>
            </a:prstGeom>
            <a:ln>
              <a:noFill/>
            </a:ln>
            <a:effectLst/>
          </p:spPr>
        </p:pic>
        <p:pic>
          <p:nvPicPr>
            <p:cNvPr id="267" name="ethanol_noyau.png" descr="ethanol_noyau.png"/>
            <p:cNvPicPr>
              <a:picLocks noChangeAspect="0"/>
            </p:cNvPicPr>
            <p:nvPr/>
          </p:nvPicPr>
          <p:blipFill>
            <a:blip r:embed="rId3">
              <a:extLst/>
            </a:blip>
            <a:stretch>
              <a:fillRect/>
            </a:stretch>
          </p:blipFill>
          <p:spPr>
            <a:xfrm>
              <a:off x="0" y="0"/>
              <a:ext cx="5194981" cy="3834849"/>
            </a:xfrm>
            <a:prstGeom prst="rect">
              <a:avLst/>
            </a:prstGeom>
            <a:effectLst/>
          </p:spPr>
        </p:pic>
      </p:grpSp>
      <p:pic>
        <p:nvPicPr>
          <p:cNvPr id="270" name="Image" descr="Image"/>
          <p:cNvPicPr>
            <a:picLocks noChangeAspect="1"/>
          </p:cNvPicPr>
          <p:nvPr/>
        </p:nvPicPr>
        <p:blipFill>
          <a:blip r:embed="rId4">
            <a:extLst/>
          </a:blip>
          <a:stretch>
            <a:fillRect/>
          </a:stretch>
        </p:blipFill>
        <p:spPr>
          <a:xfrm>
            <a:off x="10780325" y="4903445"/>
            <a:ext cx="8468792" cy="3121510"/>
          </a:xfrm>
          <a:prstGeom prst="rect">
            <a:avLst/>
          </a:prstGeom>
          <a:ln w="12700">
            <a:miter lim="400000"/>
          </a:ln>
        </p:spPr>
      </p:pic>
      <p:grpSp>
        <p:nvGrpSpPr>
          <p:cNvPr id="273" name="Les protons qui ont le même environnement chimique dans une molécule sont appelés protons équivalents"/>
          <p:cNvGrpSpPr/>
          <p:nvPr/>
        </p:nvGrpSpPr>
        <p:grpSpPr>
          <a:xfrm>
            <a:off x="1117228" y="9721650"/>
            <a:ext cx="22149545" cy="1066801"/>
            <a:chOff x="0" y="0"/>
            <a:chExt cx="22149544" cy="1066800"/>
          </a:xfrm>
        </p:grpSpPr>
        <p:sp>
          <p:nvSpPr>
            <p:cNvPr id="272" name="Les protons qui ont le même environnement chimique dans une molécule sont appelés protons équivalents"/>
            <p:cNvSpPr txBox="1"/>
            <p:nvPr/>
          </p:nvSpPr>
          <p:spPr>
            <a:xfrm>
              <a:off x="127000" y="88900"/>
              <a:ext cx="21895545" cy="7366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600"/>
              </a:pPr>
              <a:r>
                <a:t>Les protons qui ont le même environnement chimique dans une molécule sont appelés </a:t>
              </a:r>
              <a:r>
                <a:rPr b="1" u="sng"/>
                <a:t>protons équivalents</a:t>
              </a:r>
            </a:p>
          </p:txBody>
        </p:sp>
        <p:pic>
          <p:nvPicPr>
            <p:cNvPr id="271" name="Les protons qui ont le même environnement chimique dans une molécule sont appelés protons équivalents Les protons qui ont le même environnement chimique dans une molécule sont appelés protons équivalents" descr="Les protons qui ont le même environnement chimique dans une molécule sont appelés protons équivalents Les protons qui ont le même environnement chimique dans une molécule sont appelés protons équivalents"/>
            <p:cNvPicPr>
              <a:picLocks noChangeAspect="0"/>
            </p:cNvPicPr>
            <p:nvPr/>
          </p:nvPicPr>
          <p:blipFill>
            <a:blip r:embed="rId5">
              <a:extLst/>
            </a:blip>
            <a:stretch>
              <a:fillRect/>
            </a:stretch>
          </p:blipFill>
          <p:spPr>
            <a:xfrm>
              <a:off x="0" y="0"/>
              <a:ext cx="22149545" cy="1066800"/>
            </a:xfrm>
            <a:prstGeom prst="rect">
              <a:avLst/>
            </a:prstGeom>
            <a:effectLst/>
          </p:spPr>
        </p:pic>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Courbe d’intégration"/>
          <p:cNvSpPr txBox="1"/>
          <p:nvPr>
            <p:ph type="title"/>
          </p:nvPr>
        </p:nvSpPr>
        <p:spPr>
          <a:prstGeom prst="rect">
            <a:avLst/>
          </a:prstGeom>
        </p:spPr>
        <p:txBody>
          <a:bodyPr/>
          <a:lstStyle/>
          <a:p>
            <a:pPr/>
            <a:r>
              <a:t>Courbe d’intégration</a:t>
            </a:r>
          </a:p>
        </p:txBody>
      </p:sp>
      <p:grpSp>
        <p:nvGrpSpPr>
          <p:cNvPr id="278" name="La courbe d’intégration permet de déterminer le nombre de protons équivalents résonant pour une valeur donnée de déplacement chimique."/>
          <p:cNvGrpSpPr/>
          <p:nvPr/>
        </p:nvGrpSpPr>
        <p:grpSpPr>
          <a:xfrm>
            <a:off x="580205" y="11430000"/>
            <a:ext cx="23239513" cy="1676401"/>
            <a:chOff x="0" y="0"/>
            <a:chExt cx="23239511" cy="1676400"/>
          </a:xfrm>
        </p:grpSpPr>
        <p:sp>
          <p:nvSpPr>
            <p:cNvPr id="277" name="La courbe d’intégration permet de déterminer le nombre de protons équivalents résonant pour une valeur donnée de déplacement chimique."/>
            <p:cNvSpPr txBox="1"/>
            <p:nvPr/>
          </p:nvSpPr>
          <p:spPr>
            <a:xfrm>
              <a:off x="127000" y="88900"/>
              <a:ext cx="22985512" cy="13462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3600"/>
              </a:pPr>
              <a:r>
                <a:t>La courbe d’intégration permet de déterminer </a:t>
              </a:r>
              <a:r>
                <a:rPr b="1" u="sng"/>
                <a:t>le nombre de protons équivalents résonant</a:t>
              </a:r>
              <a:r>
                <a:t> pour une valeur donnée de déplacement chimique.</a:t>
              </a:r>
            </a:p>
          </p:txBody>
        </p:sp>
        <p:pic>
          <p:nvPicPr>
            <p:cNvPr id="276" name="La courbe d’intégration permet de déterminer le nombre de protons équivalents résonant pour une valeur donnée de déplacement chimique. La courbe d’intégration permet de déterminer le nombre de protons équivalents résonant pour une valeur donnée de déplac" descr="La courbe d’intégration permet de déterminer le nombre de protons équivalents résonant pour une valeur donnée de déplacement chimique. La courbe d’intégration permet de déterminer le nombre de protons équivalents résonant pour une valeur donnée de déplacement chimique."/>
            <p:cNvPicPr>
              <a:picLocks noChangeAspect="0"/>
            </p:cNvPicPr>
            <p:nvPr/>
          </p:nvPicPr>
          <p:blipFill>
            <a:blip r:embed="rId2">
              <a:extLst/>
            </a:blip>
            <a:stretch>
              <a:fillRect/>
            </a:stretch>
          </p:blipFill>
          <p:spPr>
            <a:xfrm>
              <a:off x="0" y="0"/>
              <a:ext cx="23239512" cy="1676400"/>
            </a:xfrm>
            <a:prstGeom prst="rect">
              <a:avLst/>
            </a:prstGeom>
            <a:effectLst/>
          </p:spPr>
        </p:pic>
      </p:grpSp>
      <p:pic>
        <p:nvPicPr>
          <p:cNvPr id="279" name="ethanolRMN.png" descr="ethanolRMN.png"/>
          <p:cNvPicPr>
            <a:picLocks noChangeAspect="1"/>
          </p:cNvPicPr>
          <p:nvPr/>
        </p:nvPicPr>
        <p:blipFill>
          <a:blip r:embed="rId3">
            <a:extLst/>
          </a:blip>
          <a:stretch>
            <a:fillRect/>
          </a:stretch>
        </p:blipFill>
        <p:spPr>
          <a:xfrm>
            <a:off x="1771106" y="3190874"/>
            <a:ext cx="14429872" cy="8115302"/>
          </a:xfrm>
          <a:prstGeom prst="rect">
            <a:avLst/>
          </a:prstGeom>
          <a:ln w="12700">
            <a:miter lim="400000"/>
          </a:ln>
        </p:spPr>
      </p:pic>
      <p:sp>
        <p:nvSpPr>
          <p:cNvPr id="280" name="Rapport des hauteurs"/>
          <p:cNvSpPr txBox="1"/>
          <p:nvPr/>
        </p:nvSpPr>
        <p:spPr>
          <a:xfrm>
            <a:off x="17964475" y="6540500"/>
            <a:ext cx="4087020"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lvl1pPr>
          </a:lstStyle>
          <a:p>
            <a:pPr/>
            <a:r>
              <a:t>Rapport des hauteurs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Introduction"/>
          <p:cNvSpPr txBox="1"/>
          <p:nvPr>
            <p:ph type="title"/>
          </p:nvPr>
        </p:nvSpPr>
        <p:spPr>
          <a:prstGeom prst="rect">
            <a:avLst/>
          </a:prstGeom>
        </p:spPr>
        <p:txBody>
          <a:bodyPr/>
          <a:lstStyle/>
          <a:p>
            <a:pPr/>
            <a:r>
              <a:t>Introduction</a:t>
            </a:r>
          </a:p>
        </p:txBody>
      </p:sp>
      <p:pic>
        <p:nvPicPr>
          <p:cNvPr id="141" name="Image" descr="Image"/>
          <p:cNvPicPr>
            <a:picLocks noChangeAspect="1"/>
          </p:cNvPicPr>
          <p:nvPr/>
        </p:nvPicPr>
        <p:blipFill>
          <a:blip r:embed="rId2">
            <a:extLst/>
          </a:blip>
          <a:stretch>
            <a:fillRect/>
          </a:stretch>
        </p:blipFill>
        <p:spPr>
          <a:xfrm>
            <a:off x="994183" y="4204894"/>
            <a:ext cx="10198721" cy="7084712"/>
          </a:xfrm>
          <a:prstGeom prst="rect">
            <a:avLst/>
          </a:prstGeom>
          <a:ln w="12700">
            <a:miter lim="400000"/>
          </a:ln>
        </p:spPr>
      </p:pic>
      <p:sp>
        <p:nvSpPr>
          <p:cNvPr id="142" name="La différence d’énergie entre deux niveaux ou sous niveaux est de :"/>
          <p:cNvSpPr txBox="1"/>
          <p:nvPr/>
        </p:nvSpPr>
        <p:spPr>
          <a:xfrm>
            <a:off x="11450908" y="5908668"/>
            <a:ext cx="1215310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 différence d’énergie entre deux niveaux ou sous niveaux est de :</a:t>
            </a:r>
          </a:p>
        </p:txBody>
      </p:sp>
      <p:grpSp>
        <p:nvGrpSpPr>
          <p:cNvPr id="145" name="Image"/>
          <p:cNvGrpSpPr/>
          <p:nvPr/>
        </p:nvGrpSpPr>
        <p:grpSpPr>
          <a:xfrm>
            <a:off x="15920911" y="7315200"/>
            <a:ext cx="3213101" cy="1346200"/>
            <a:chOff x="0" y="0"/>
            <a:chExt cx="3213100" cy="1346200"/>
          </a:xfrm>
        </p:grpSpPr>
        <p:pic>
          <p:nvPicPr>
            <p:cNvPr id="144" name="Image" descr="Image"/>
            <p:cNvPicPr>
              <a:picLocks noChangeAspect="1"/>
            </p:cNvPicPr>
            <p:nvPr/>
          </p:nvPicPr>
          <p:blipFill>
            <a:blip r:embed="rId3">
              <a:extLst/>
            </a:blip>
            <a:stretch>
              <a:fillRect/>
            </a:stretch>
          </p:blipFill>
          <p:spPr>
            <a:xfrm>
              <a:off x="127000" y="88900"/>
              <a:ext cx="2959100" cy="1016000"/>
            </a:xfrm>
            <a:prstGeom prst="rect">
              <a:avLst/>
            </a:prstGeom>
            <a:ln>
              <a:noFill/>
            </a:ln>
            <a:effectLst/>
          </p:spPr>
        </p:pic>
        <p:pic>
          <p:nvPicPr>
            <p:cNvPr id="143" name="Image" descr="Image"/>
            <p:cNvPicPr>
              <a:picLocks noChangeAspect="0"/>
            </p:cNvPicPr>
            <p:nvPr/>
          </p:nvPicPr>
          <p:blipFill>
            <a:blip r:embed="rId4">
              <a:extLst/>
            </a:blip>
            <a:stretch>
              <a:fillRect/>
            </a:stretch>
          </p:blipFill>
          <p:spPr>
            <a:xfrm>
              <a:off x="0" y="0"/>
              <a:ext cx="3213100" cy="1346200"/>
            </a:xfrm>
            <a:prstGeom prst="rect">
              <a:avLst/>
            </a:prstGeom>
            <a:effectLst/>
          </p:spPr>
        </p:pic>
      </p:gr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Multiplicité, à quoi est-elle due ?"/>
          <p:cNvSpPr txBox="1"/>
          <p:nvPr>
            <p:ph type="title"/>
          </p:nvPr>
        </p:nvSpPr>
        <p:spPr>
          <a:prstGeom prst="rect">
            <a:avLst/>
          </a:prstGeom>
        </p:spPr>
        <p:txBody>
          <a:bodyPr/>
          <a:lstStyle/>
          <a:p>
            <a:pPr/>
            <a:r>
              <a:t>Multiplicité, à quoi est-elle due ?</a:t>
            </a:r>
          </a:p>
        </p:txBody>
      </p:sp>
      <p:pic>
        <p:nvPicPr>
          <p:cNvPr id="283" name="Image" descr="Image"/>
          <p:cNvPicPr>
            <a:picLocks noChangeAspect="1"/>
          </p:cNvPicPr>
          <p:nvPr/>
        </p:nvPicPr>
        <p:blipFill>
          <a:blip r:embed="rId2">
            <a:extLst/>
          </a:blip>
          <a:stretch>
            <a:fillRect/>
          </a:stretch>
        </p:blipFill>
        <p:spPr>
          <a:xfrm>
            <a:off x="15968434" y="4531830"/>
            <a:ext cx="7477442" cy="7650969"/>
          </a:xfrm>
          <a:prstGeom prst="rect">
            <a:avLst/>
          </a:prstGeom>
          <a:ln w="12700">
            <a:miter lim="400000"/>
          </a:ln>
        </p:spPr>
      </p:pic>
      <p:grpSp>
        <p:nvGrpSpPr>
          <p:cNvPr id="286" name="ethanol_noyau.png"/>
          <p:cNvGrpSpPr/>
          <p:nvPr/>
        </p:nvGrpSpPr>
        <p:grpSpPr>
          <a:xfrm>
            <a:off x="5660648" y="7869739"/>
            <a:ext cx="5194981" cy="3834849"/>
            <a:chOff x="0" y="0"/>
            <a:chExt cx="5194980" cy="3834848"/>
          </a:xfrm>
        </p:grpSpPr>
        <p:pic>
          <p:nvPicPr>
            <p:cNvPr id="285" name="ethanol_noyau.png" descr="ethanol_noyau.png"/>
            <p:cNvPicPr>
              <a:picLocks noChangeAspect="1"/>
            </p:cNvPicPr>
            <p:nvPr/>
          </p:nvPicPr>
          <p:blipFill>
            <a:blip r:embed="rId3">
              <a:extLst/>
            </a:blip>
            <a:stretch>
              <a:fillRect/>
            </a:stretch>
          </p:blipFill>
          <p:spPr>
            <a:xfrm>
              <a:off x="127000" y="88900"/>
              <a:ext cx="4940981" cy="3504649"/>
            </a:xfrm>
            <a:prstGeom prst="rect">
              <a:avLst/>
            </a:prstGeom>
            <a:ln>
              <a:noFill/>
            </a:ln>
            <a:effectLst/>
          </p:spPr>
        </p:pic>
        <p:pic>
          <p:nvPicPr>
            <p:cNvPr id="284" name="ethanol_noyau.png" descr="ethanol_noyau.png"/>
            <p:cNvPicPr>
              <a:picLocks noChangeAspect="0"/>
            </p:cNvPicPr>
            <p:nvPr/>
          </p:nvPicPr>
          <p:blipFill>
            <a:blip r:embed="rId4">
              <a:extLst/>
            </a:blip>
            <a:stretch>
              <a:fillRect/>
            </a:stretch>
          </p:blipFill>
          <p:spPr>
            <a:xfrm>
              <a:off x="0" y="0"/>
              <a:ext cx="5194981" cy="3834849"/>
            </a:xfrm>
            <a:prstGeom prst="rect">
              <a:avLst/>
            </a:prstGeom>
            <a:effectLst/>
          </p:spPr>
        </p:pic>
      </p:grpSp>
      <p:sp>
        <p:nvSpPr>
          <p:cNvPr id="287" name="Triplet"/>
          <p:cNvSpPr txBox="1"/>
          <p:nvPr/>
        </p:nvSpPr>
        <p:spPr>
          <a:xfrm>
            <a:off x="5787527" y="10870537"/>
            <a:ext cx="12954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pPr/>
            <a:r>
              <a:t>Triplet</a:t>
            </a:r>
          </a:p>
        </p:txBody>
      </p:sp>
      <p:sp>
        <p:nvSpPr>
          <p:cNvPr id="288" name="Quadruplet"/>
          <p:cNvSpPr txBox="1"/>
          <p:nvPr/>
        </p:nvSpPr>
        <p:spPr>
          <a:xfrm>
            <a:off x="7232930" y="10870537"/>
            <a:ext cx="22225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8F00"/>
                </a:solidFill>
              </a:defRPr>
            </a:lvl1pPr>
          </a:lstStyle>
          <a:p>
            <a:pPr/>
            <a:r>
              <a:t>Quadruplet</a:t>
            </a:r>
          </a:p>
        </p:txBody>
      </p:sp>
      <p:sp>
        <p:nvSpPr>
          <p:cNvPr id="289" name="Singulet"/>
          <p:cNvSpPr txBox="1"/>
          <p:nvPr/>
        </p:nvSpPr>
        <p:spPr>
          <a:xfrm>
            <a:off x="9282889" y="10225710"/>
            <a:ext cx="159901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Singulet</a:t>
            </a:r>
          </a:p>
        </p:txBody>
      </p:sp>
      <p:grpSp>
        <p:nvGrpSpPr>
          <p:cNvPr id="292" name="Un proton ou un groupe de protons équivalents, ayant n protons équivalents voisins, c’est à dire portés par des atomes de carbone voisins, donne, par couplage avec ceux-ci, un signal constitué de (n+1) pics appelé multiplet"/>
          <p:cNvGrpSpPr/>
          <p:nvPr/>
        </p:nvGrpSpPr>
        <p:grpSpPr>
          <a:xfrm>
            <a:off x="903979" y="4531830"/>
            <a:ext cx="14708319" cy="2057401"/>
            <a:chOff x="0" y="0"/>
            <a:chExt cx="14708317" cy="2057400"/>
          </a:xfrm>
        </p:grpSpPr>
        <p:sp>
          <p:nvSpPr>
            <p:cNvPr id="291" name="Un proton ou un groupe de protons équivalents, ayant n protons équivalents voisins, c’est à dire portés par des atomes de carbone voisins, donne, par couplage avec ceux-ci, un signal constitué de (n+1) pics appelé multiplet"/>
            <p:cNvSpPr txBox="1"/>
            <p:nvPr/>
          </p:nvSpPr>
          <p:spPr>
            <a:xfrm>
              <a:off x="127000" y="88900"/>
              <a:ext cx="14454318" cy="17272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Un </a:t>
              </a:r>
              <a:r>
                <a:rPr b="1"/>
                <a:t>proton</a:t>
              </a:r>
              <a:r>
                <a:t> ou un </a:t>
              </a:r>
              <a:r>
                <a:rPr b="1"/>
                <a:t>groupe de protons équivalents</a:t>
              </a:r>
              <a:r>
                <a:t>, ayant </a:t>
              </a:r>
              <a:r>
                <a:rPr>
                  <a:solidFill>
                    <a:srgbClr val="FF40FF"/>
                  </a:solidFill>
                </a:rPr>
                <a:t>n</a:t>
              </a:r>
              <a:r>
                <a:t> protons équivalents voisins, c’est à dire </a:t>
              </a:r>
              <a:r>
                <a:rPr b="1"/>
                <a:t>portés par des atomes de carbone voisins</a:t>
              </a:r>
              <a:r>
                <a:t>, donne, par couplage avec ceux-ci, un signal constitué de (</a:t>
              </a:r>
              <a:r>
                <a:rPr>
                  <a:solidFill>
                    <a:srgbClr val="FF40FF"/>
                  </a:solidFill>
                </a:rPr>
                <a:t>n</a:t>
              </a:r>
              <a:r>
                <a:t>+1) </a:t>
              </a:r>
              <a:r>
                <a:rPr b="1"/>
                <a:t>pics</a:t>
              </a:r>
              <a:r>
                <a:t> appelé </a:t>
              </a:r>
              <a:r>
                <a:rPr b="1"/>
                <a:t>multiplet</a:t>
              </a:r>
            </a:p>
          </p:txBody>
        </p:sp>
        <p:pic>
          <p:nvPicPr>
            <p:cNvPr id="290" name="Un proton ou un groupe de protons équivalents, ayant n protons équivalents voisins, c’est à dire portés par des atomes de carbone voisins, donne, par couplage avec ceux-ci, un signal constitué de (n+1) pics appelé multiplet Un proton ou un groupe de prot" descr="Un proton ou un groupe de protons équivalents, ayant n protons équivalents voisins, c’est à dire portés par des atomes de carbone voisins, donne, par couplage avec ceux-ci, un signal constitué de (n+1) pics appelé multiplet Un proton ou un groupe de protons équivalents, ayant n protons équivalents voisins, c’est à dire portés par des atomes de carbone voisins, donne, par couplage avec ceux-ci, un signal constitué de (n+1) pics appelé multiplet"/>
            <p:cNvPicPr>
              <a:picLocks noChangeAspect="0"/>
            </p:cNvPicPr>
            <p:nvPr/>
          </p:nvPicPr>
          <p:blipFill>
            <a:blip r:embed="rId5">
              <a:extLst/>
            </a:blip>
            <a:stretch>
              <a:fillRect/>
            </a:stretch>
          </p:blipFill>
          <p:spPr>
            <a:xfrm>
              <a:off x="0" y="0"/>
              <a:ext cx="14708318" cy="2057400"/>
            </a:xfrm>
            <a:prstGeom prst="rect">
              <a:avLst/>
            </a:prstGeom>
            <a:effectLst/>
          </p:spPr>
        </p:pic>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Exercice d’application"/>
          <p:cNvSpPr txBox="1"/>
          <p:nvPr>
            <p:ph type="title"/>
          </p:nvPr>
        </p:nvSpPr>
        <p:spPr>
          <a:prstGeom prst="rect">
            <a:avLst/>
          </a:prstGeom>
        </p:spPr>
        <p:txBody>
          <a:bodyPr/>
          <a:lstStyle/>
          <a:p>
            <a:pPr/>
            <a:r>
              <a:t>Exercice d’application</a:t>
            </a:r>
          </a:p>
        </p:txBody>
      </p:sp>
      <p:pic>
        <p:nvPicPr>
          <p:cNvPr id="295" name="Exo1.png" descr="Exo1.png"/>
          <p:cNvPicPr>
            <a:picLocks noChangeAspect="1"/>
          </p:cNvPicPr>
          <p:nvPr/>
        </p:nvPicPr>
        <p:blipFill>
          <a:blip r:embed="rId2">
            <a:extLst/>
          </a:blip>
          <a:srcRect l="12482" t="11798" r="10052" b="31163"/>
          <a:stretch>
            <a:fillRect/>
          </a:stretch>
        </p:blipFill>
        <p:spPr>
          <a:xfrm>
            <a:off x="1751320" y="6279101"/>
            <a:ext cx="10486294" cy="6103716"/>
          </a:xfrm>
          <a:prstGeom prst="rect">
            <a:avLst/>
          </a:prstGeom>
          <a:ln w="12700">
            <a:miter lim="400000"/>
          </a:ln>
        </p:spPr>
      </p:pic>
      <p:sp>
        <p:nvSpPr>
          <p:cNvPr id="296" name="Spectre IR"/>
          <p:cNvSpPr txBox="1"/>
          <p:nvPr/>
        </p:nvSpPr>
        <p:spPr>
          <a:xfrm>
            <a:off x="5972284" y="5226050"/>
            <a:ext cx="204430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 IR</a:t>
            </a:r>
          </a:p>
        </p:txBody>
      </p:sp>
      <p:pic>
        <p:nvPicPr>
          <p:cNvPr id="297" name="Exo2.png" descr="Exo2.png"/>
          <p:cNvPicPr>
            <a:picLocks noChangeAspect="1"/>
          </p:cNvPicPr>
          <p:nvPr/>
        </p:nvPicPr>
        <p:blipFill>
          <a:blip r:embed="rId3">
            <a:extLst/>
          </a:blip>
          <a:srcRect l="10735" t="26088" r="9347" b="1606"/>
          <a:stretch>
            <a:fillRect/>
          </a:stretch>
        </p:blipFill>
        <p:spPr>
          <a:xfrm>
            <a:off x="13836226" y="6279101"/>
            <a:ext cx="8311918" cy="6103565"/>
          </a:xfrm>
          <a:prstGeom prst="rect">
            <a:avLst/>
          </a:prstGeom>
          <a:ln w="12700">
            <a:miter lim="400000"/>
          </a:ln>
        </p:spPr>
      </p:pic>
      <p:sp>
        <p:nvSpPr>
          <p:cNvPr id="298" name="Spectre RMN"/>
          <p:cNvSpPr txBox="1"/>
          <p:nvPr/>
        </p:nvSpPr>
        <p:spPr>
          <a:xfrm>
            <a:off x="16676561" y="5226050"/>
            <a:ext cx="263108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 RMN</a:t>
            </a:r>
          </a:p>
        </p:txBody>
      </p:sp>
      <p:grpSp>
        <p:nvGrpSpPr>
          <p:cNvPr id="301" name="De quelle molécule s’agit-il ?"/>
          <p:cNvGrpSpPr/>
          <p:nvPr/>
        </p:nvGrpSpPr>
        <p:grpSpPr>
          <a:xfrm>
            <a:off x="9031500" y="3558175"/>
            <a:ext cx="7366572" cy="1028701"/>
            <a:chOff x="0" y="0"/>
            <a:chExt cx="7366570" cy="1028700"/>
          </a:xfrm>
        </p:grpSpPr>
        <p:sp>
          <p:nvSpPr>
            <p:cNvPr id="300" name="De quelle molécule s’agit-il ?"/>
            <p:cNvSpPr txBox="1"/>
            <p:nvPr/>
          </p:nvSpPr>
          <p:spPr>
            <a:xfrm>
              <a:off x="63500" y="38100"/>
              <a:ext cx="7239571" cy="8636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400"/>
              </a:lvl1pPr>
            </a:lstStyle>
            <a:p>
              <a:pPr/>
              <a:r>
                <a:t>De quelle molécule s’agit-il ?</a:t>
              </a:r>
            </a:p>
          </p:txBody>
        </p:sp>
        <p:pic>
          <p:nvPicPr>
            <p:cNvPr id="299" name="De quelle molécule s’agit-il ? De quelle molécule s’agit-il ?" descr="De quelle molécule s’agit-il ? De quelle molécule s’agit-il ?"/>
            <p:cNvPicPr>
              <a:picLocks noChangeAspect="0"/>
            </p:cNvPicPr>
            <p:nvPr/>
          </p:nvPicPr>
          <p:blipFill>
            <a:blip r:embed="rId4">
              <a:extLst/>
            </a:blip>
            <a:stretch>
              <a:fillRect/>
            </a:stretch>
          </p:blipFill>
          <p:spPr>
            <a:xfrm>
              <a:off x="0" y="0"/>
              <a:ext cx="7366571" cy="1028700"/>
            </a:xfrm>
            <a:prstGeom prst="rect">
              <a:avLst/>
            </a:prstGeom>
            <a:effectLst/>
          </p:spPr>
        </p:pic>
      </p:gr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nalyse du spectre IR"/>
          <p:cNvSpPr txBox="1"/>
          <p:nvPr>
            <p:ph type="title"/>
          </p:nvPr>
        </p:nvSpPr>
        <p:spPr>
          <a:prstGeom prst="rect">
            <a:avLst/>
          </a:prstGeom>
        </p:spPr>
        <p:txBody>
          <a:bodyPr/>
          <a:lstStyle/>
          <a:p>
            <a:pPr/>
            <a:r>
              <a:t>Analyse du spectre IR</a:t>
            </a:r>
          </a:p>
        </p:txBody>
      </p:sp>
      <p:pic>
        <p:nvPicPr>
          <p:cNvPr id="304" name="Image" descr="Image"/>
          <p:cNvPicPr>
            <a:picLocks noChangeAspect="1"/>
          </p:cNvPicPr>
          <p:nvPr/>
        </p:nvPicPr>
        <p:blipFill>
          <a:blip r:embed="rId2">
            <a:extLst/>
          </a:blip>
          <a:stretch>
            <a:fillRect/>
          </a:stretch>
        </p:blipFill>
        <p:spPr>
          <a:xfrm>
            <a:off x="14514279" y="10391537"/>
            <a:ext cx="8647295" cy="2150011"/>
          </a:xfrm>
          <a:prstGeom prst="rect">
            <a:avLst/>
          </a:prstGeom>
          <a:ln w="12700">
            <a:miter lim="400000"/>
          </a:ln>
        </p:spPr>
      </p:pic>
      <p:pic>
        <p:nvPicPr>
          <p:cNvPr id="305" name="Exo1.png" descr="Exo1.png"/>
          <p:cNvPicPr>
            <a:picLocks noChangeAspect="1"/>
          </p:cNvPicPr>
          <p:nvPr/>
        </p:nvPicPr>
        <p:blipFill>
          <a:blip r:embed="rId3">
            <a:extLst/>
          </a:blip>
          <a:srcRect l="12482" t="11798" r="10052" b="31163"/>
          <a:stretch>
            <a:fillRect/>
          </a:stretch>
        </p:blipFill>
        <p:spPr>
          <a:xfrm>
            <a:off x="628064" y="4110339"/>
            <a:ext cx="10486295" cy="6103715"/>
          </a:xfrm>
          <a:prstGeom prst="rect">
            <a:avLst/>
          </a:prstGeom>
          <a:ln w="12700">
            <a:miter lim="400000"/>
          </a:ln>
        </p:spPr>
      </p:pic>
      <p:sp>
        <p:nvSpPr>
          <p:cNvPr id="306" name="Spectre IR"/>
          <p:cNvSpPr txBox="1"/>
          <p:nvPr/>
        </p:nvSpPr>
        <p:spPr>
          <a:xfrm>
            <a:off x="4849028" y="3314700"/>
            <a:ext cx="204430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 IR</a:t>
            </a:r>
          </a:p>
        </p:txBody>
      </p:sp>
      <p:sp>
        <p:nvSpPr>
          <p:cNvPr id="307" name="Bande intense nombre d’onde = 1740 cm-1 :  Présence d’un groupe carbonyle"/>
          <p:cNvSpPr txBox="1"/>
          <p:nvPr/>
        </p:nvSpPr>
        <p:spPr>
          <a:xfrm>
            <a:off x="12586839" y="4491856"/>
            <a:ext cx="9642756"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Bande intense nombre d’onde = 1740 cm-1 :  Présence d’un </a:t>
            </a:r>
            <a:r>
              <a:rPr b="1" u="sng"/>
              <a:t>groupe carbonyle</a:t>
            </a:r>
            <a:r>
              <a:t> </a:t>
            </a:r>
          </a:p>
        </p:txBody>
      </p:sp>
      <p:sp>
        <p:nvSpPr>
          <p:cNvPr id="308" name="On ne retrouve pas de bande due à la liaison OH des acides carboxyliques et des alcools"/>
          <p:cNvSpPr txBox="1"/>
          <p:nvPr/>
        </p:nvSpPr>
        <p:spPr>
          <a:xfrm>
            <a:off x="11804370" y="5918634"/>
            <a:ext cx="12195021" cy="1168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On ne retrouve pas de bande due à la liaison OH des acides carboxyliques et des alcools </a:t>
            </a:r>
          </a:p>
        </p:txBody>
      </p:sp>
      <p:sp>
        <p:nvSpPr>
          <p:cNvPr id="309" name="Formule brute :"/>
          <p:cNvSpPr txBox="1"/>
          <p:nvPr/>
        </p:nvSpPr>
        <p:spPr>
          <a:xfrm>
            <a:off x="1428954" y="11406454"/>
            <a:ext cx="289877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Formule brute :</a:t>
            </a:r>
          </a:p>
        </p:txBody>
      </p:sp>
      <p:pic>
        <p:nvPicPr>
          <p:cNvPr id="310" name="Image" descr="Image"/>
          <p:cNvPicPr>
            <a:picLocks noChangeAspect="1"/>
          </p:cNvPicPr>
          <p:nvPr/>
        </p:nvPicPr>
        <p:blipFill>
          <a:blip r:embed="rId4">
            <a:extLst/>
          </a:blip>
          <a:stretch>
            <a:fillRect/>
          </a:stretch>
        </p:blipFill>
        <p:spPr>
          <a:xfrm>
            <a:off x="4423380" y="11127054"/>
            <a:ext cx="2895601" cy="1193801"/>
          </a:xfrm>
          <a:prstGeom prst="rect">
            <a:avLst/>
          </a:prstGeom>
          <a:ln w="12700">
            <a:miter lim="400000"/>
          </a:ln>
        </p:spPr>
      </p:pic>
      <p:sp>
        <p:nvSpPr>
          <p:cNvPr id="311" name="La molécule peut être un aldéhyde, une cétone ou un ester"/>
          <p:cNvSpPr txBox="1"/>
          <p:nvPr/>
        </p:nvSpPr>
        <p:spPr>
          <a:xfrm>
            <a:off x="12548930" y="7345413"/>
            <a:ext cx="1070590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 molécule peut être un </a:t>
            </a:r>
            <a:r>
              <a:rPr b="1"/>
              <a:t>aldéhyde</a:t>
            </a:r>
            <a:r>
              <a:t>, une </a:t>
            </a:r>
            <a:r>
              <a:rPr b="1"/>
              <a:t>cétone</a:t>
            </a:r>
            <a:r>
              <a:t> ou un </a:t>
            </a:r>
            <a:r>
              <a:rPr b="1"/>
              <a:t>ester</a:t>
            </a:r>
          </a:p>
        </p:txBody>
      </p:sp>
      <p:sp>
        <p:nvSpPr>
          <p:cNvPr id="312" name="La molécule est un ester"/>
          <p:cNvSpPr txBox="1"/>
          <p:nvPr/>
        </p:nvSpPr>
        <p:spPr>
          <a:xfrm>
            <a:off x="8332893" y="11406454"/>
            <a:ext cx="446544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 molécule est un </a:t>
            </a:r>
            <a:r>
              <a:rPr b="1" u="sng"/>
              <a:t>ester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Analyse du spectre RMN"/>
          <p:cNvSpPr txBox="1"/>
          <p:nvPr>
            <p:ph type="title"/>
          </p:nvPr>
        </p:nvSpPr>
        <p:spPr>
          <a:prstGeom prst="rect">
            <a:avLst/>
          </a:prstGeom>
        </p:spPr>
        <p:txBody>
          <a:bodyPr/>
          <a:lstStyle/>
          <a:p>
            <a:pPr/>
            <a:r>
              <a:t>Analyse du spectre RMN</a:t>
            </a:r>
          </a:p>
        </p:txBody>
      </p:sp>
      <p:pic>
        <p:nvPicPr>
          <p:cNvPr id="315" name="Exo2.png" descr="Exo2.png"/>
          <p:cNvPicPr>
            <a:picLocks noChangeAspect="1"/>
          </p:cNvPicPr>
          <p:nvPr/>
        </p:nvPicPr>
        <p:blipFill>
          <a:blip r:embed="rId2">
            <a:extLst/>
          </a:blip>
          <a:srcRect l="10735" t="26088" r="9347" b="1606"/>
          <a:stretch>
            <a:fillRect/>
          </a:stretch>
        </p:blipFill>
        <p:spPr>
          <a:xfrm>
            <a:off x="622081" y="4204049"/>
            <a:ext cx="8311918" cy="6103565"/>
          </a:xfrm>
          <a:prstGeom prst="rect">
            <a:avLst/>
          </a:prstGeom>
          <a:ln w="12700">
            <a:miter lim="400000"/>
          </a:ln>
        </p:spPr>
      </p:pic>
      <p:sp>
        <p:nvSpPr>
          <p:cNvPr id="316" name="Spectre RMN"/>
          <p:cNvSpPr txBox="1"/>
          <p:nvPr/>
        </p:nvSpPr>
        <p:spPr>
          <a:xfrm>
            <a:off x="3462417" y="3408410"/>
            <a:ext cx="263108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 RMN</a:t>
            </a:r>
          </a:p>
        </p:txBody>
      </p:sp>
      <p:pic>
        <p:nvPicPr>
          <p:cNvPr id="317" name="Image" descr="Image"/>
          <p:cNvPicPr>
            <a:picLocks noChangeAspect="1"/>
          </p:cNvPicPr>
          <p:nvPr/>
        </p:nvPicPr>
        <p:blipFill>
          <a:blip r:embed="rId3">
            <a:extLst/>
          </a:blip>
          <a:stretch>
            <a:fillRect/>
          </a:stretch>
        </p:blipFill>
        <p:spPr>
          <a:xfrm>
            <a:off x="9347919" y="4126309"/>
            <a:ext cx="6137263" cy="1525933"/>
          </a:xfrm>
          <a:prstGeom prst="rect">
            <a:avLst/>
          </a:prstGeom>
          <a:ln w="12700">
            <a:miter lim="400000"/>
          </a:ln>
        </p:spPr>
      </p:pic>
      <p:pic>
        <p:nvPicPr>
          <p:cNvPr id="318" name="Image" descr="Image"/>
          <p:cNvPicPr>
            <a:picLocks noChangeAspect="1"/>
          </p:cNvPicPr>
          <p:nvPr/>
        </p:nvPicPr>
        <p:blipFill>
          <a:blip r:embed="rId3">
            <a:extLst/>
          </a:blip>
          <a:stretch>
            <a:fillRect/>
          </a:stretch>
        </p:blipFill>
        <p:spPr>
          <a:xfrm>
            <a:off x="17710359" y="4126309"/>
            <a:ext cx="6137263" cy="1525933"/>
          </a:xfrm>
          <a:prstGeom prst="rect">
            <a:avLst/>
          </a:prstGeom>
          <a:ln w="12700">
            <a:miter lim="400000"/>
          </a:ln>
        </p:spPr>
      </p:pic>
      <p:sp>
        <p:nvSpPr>
          <p:cNvPr id="319" name="3 signaux"/>
          <p:cNvSpPr txBox="1"/>
          <p:nvPr/>
        </p:nvSpPr>
        <p:spPr>
          <a:xfrm>
            <a:off x="15682675" y="4953555"/>
            <a:ext cx="183019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3 signaux</a:t>
            </a:r>
          </a:p>
        </p:txBody>
      </p:sp>
      <p:sp>
        <p:nvSpPr>
          <p:cNvPr id="320" name="Ligne"/>
          <p:cNvSpPr/>
          <p:nvPr/>
        </p:nvSpPr>
        <p:spPr>
          <a:xfrm>
            <a:off x="15682675" y="4689195"/>
            <a:ext cx="1830190" cy="1"/>
          </a:xfrm>
          <a:prstGeom prst="line">
            <a:avLst/>
          </a:prstGeom>
          <a:ln w="25400">
            <a:solidFill>
              <a:srgbClr val="414141"/>
            </a:solidFill>
            <a:miter lim="400000"/>
            <a:tailEnd type="triangle"/>
          </a:ln>
        </p:spPr>
        <p:txBody>
          <a:bodyPr lIns="50800" tIns="50800" rIns="50800" bIns="50800" anchor="ctr"/>
          <a:lstStyle/>
          <a:p>
            <a:pPr>
              <a:defRPr sz="4400"/>
            </a:pPr>
          </a:p>
        </p:txBody>
      </p:sp>
      <p:sp>
        <p:nvSpPr>
          <p:cNvPr id="321" name="Ligne"/>
          <p:cNvSpPr/>
          <p:nvPr/>
        </p:nvSpPr>
        <p:spPr>
          <a:xfrm>
            <a:off x="17711546" y="4086344"/>
            <a:ext cx="6134891" cy="449114"/>
          </a:xfrm>
          <a:prstGeom prst="line">
            <a:avLst/>
          </a:prstGeom>
          <a:ln w="25400">
            <a:solidFill>
              <a:srgbClr val="FF2600"/>
            </a:solidFill>
            <a:miter lim="400000"/>
          </a:ln>
        </p:spPr>
        <p:txBody>
          <a:bodyPr lIns="50800" tIns="50800" rIns="50800" bIns="50800" anchor="ctr"/>
          <a:lstStyle/>
          <a:p>
            <a:pPr>
              <a:defRPr sz="4400"/>
            </a:pPr>
          </a:p>
        </p:txBody>
      </p:sp>
      <p:sp>
        <p:nvSpPr>
          <p:cNvPr id="322" name="Ligne"/>
          <p:cNvSpPr/>
          <p:nvPr/>
        </p:nvSpPr>
        <p:spPr>
          <a:xfrm flipV="1">
            <a:off x="17711546" y="4086342"/>
            <a:ext cx="6134890" cy="463204"/>
          </a:xfrm>
          <a:prstGeom prst="line">
            <a:avLst/>
          </a:prstGeom>
          <a:ln w="25400">
            <a:solidFill>
              <a:srgbClr val="FF2600"/>
            </a:solidFill>
            <a:miter lim="400000"/>
          </a:ln>
        </p:spPr>
        <p:txBody>
          <a:bodyPr lIns="50800" tIns="50800" rIns="50800" bIns="50800" anchor="ctr"/>
          <a:lstStyle/>
          <a:p>
            <a:pPr>
              <a:defRPr sz="4400"/>
            </a:pPr>
          </a:p>
        </p:txBody>
      </p:sp>
      <p:pic>
        <p:nvPicPr>
          <p:cNvPr id="323" name="Image" descr="Image"/>
          <p:cNvPicPr>
            <a:picLocks noChangeAspect="1"/>
          </p:cNvPicPr>
          <p:nvPr/>
        </p:nvPicPr>
        <p:blipFill>
          <a:blip r:embed="rId4">
            <a:extLst/>
          </a:blip>
          <a:stretch>
            <a:fillRect/>
          </a:stretch>
        </p:blipFill>
        <p:spPr>
          <a:xfrm>
            <a:off x="16978304" y="6919220"/>
            <a:ext cx="6441361" cy="3035300"/>
          </a:xfrm>
          <a:prstGeom prst="rect">
            <a:avLst/>
          </a:prstGeom>
          <a:ln w="12700">
            <a:miter lim="400000"/>
          </a:ln>
        </p:spPr>
      </p:pic>
      <p:pic>
        <p:nvPicPr>
          <p:cNvPr id="324" name="Image" descr="Image"/>
          <p:cNvPicPr>
            <a:picLocks noChangeAspect="1"/>
          </p:cNvPicPr>
          <p:nvPr/>
        </p:nvPicPr>
        <p:blipFill>
          <a:blip r:embed="rId5">
            <a:extLst/>
          </a:blip>
          <a:stretch>
            <a:fillRect/>
          </a:stretch>
        </p:blipFill>
        <p:spPr>
          <a:xfrm>
            <a:off x="9342697" y="6919220"/>
            <a:ext cx="7234333" cy="3035300"/>
          </a:xfrm>
          <a:prstGeom prst="rect">
            <a:avLst/>
          </a:prstGeom>
          <a:ln w="12700">
            <a:miter lim="400000"/>
          </a:ln>
        </p:spPr>
      </p:pic>
      <p:sp>
        <p:nvSpPr>
          <p:cNvPr id="325" name="Singulet"/>
          <p:cNvSpPr txBox="1"/>
          <p:nvPr/>
        </p:nvSpPr>
        <p:spPr>
          <a:xfrm>
            <a:off x="9762003" y="9820962"/>
            <a:ext cx="159901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Singulet</a:t>
            </a:r>
          </a:p>
        </p:txBody>
      </p:sp>
      <p:sp>
        <p:nvSpPr>
          <p:cNvPr id="326" name="Singulet"/>
          <p:cNvSpPr txBox="1"/>
          <p:nvPr/>
        </p:nvSpPr>
        <p:spPr>
          <a:xfrm>
            <a:off x="21800188" y="9820962"/>
            <a:ext cx="159901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Singulet</a:t>
            </a:r>
          </a:p>
        </p:txBody>
      </p:sp>
      <p:sp>
        <p:nvSpPr>
          <p:cNvPr id="327" name="Triplet"/>
          <p:cNvSpPr txBox="1"/>
          <p:nvPr/>
        </p:nvSpPr>
        <p:spPr>
          <a:xfrm>
            <a:off x="15442911" y="9820962"/>
            <a:ext cx="12954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8F00"/>
                </a:solidFill>
              </a:defRPr>
            </a:lvl1pPr>
          </a:lstStyle>
          <a:p>
            <a:pPr/>
            <a:r>
              <a:t>Triplet</a:t>
            </a:r>
          </a:p>
        </p:txBody>
      </p:sp>
      <p:sp>
        <p:nvSpPr>
          <p:cNvPr id="328" name="Triplet"/>
          <p:cNvSpPr txBox="1"/>
          <p:nvPr/>
        </p:nvSpPr>
        <p:spPr>
          <a:xfrm>
            <a:off x="17164752" y="9820962"/>
            <a:ext cx="12954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8F00"/>
                </a:solidFill>
              </a:defRPr>
            </a:lvl1pPr>
          </a:lstStyle>
          <a:p>
            <a:pPr/>
            <a:r>
              <a:t>Triplet</a:t>
            </a:r>
          </a:p>
        </p:txBody>
      </p:sp>
      <p:sp>
        <p:nvSpPr>
          <p:cNvPr id="329" name="Quadruplet"/>
          <p:cNvSpPr txBox="1"/>
          <p:nvPr/>
        </p:nvSpPr>
        <p:spPr>
          <a:xfrm>
            <a:off x="12980420" y="9820962"/>
            <a:ext cx="22225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pPr/>
            <a:r>
              <a:t>Quadruplet</a:t>
            </a:r>
          </a:p>
        </p:txBody>
      </p:sp>
      <p:sp>
        <p:nvSpPr>
          <p:cNvPr id="330" name="Quadruplet"/>
          <p:cNvSpPr txBox="1"/>
          <p:nvPr/>
        </p:nvSpPr>
        <p:spPr>
          <a:xfrm>
            <a:off x="18723695" y="9820962"/>
            <a:ext cx="22225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pPr/>
            <a:r>
              <a:t>Quadruplet</a:t>
            </a:r>
          </a:p>
        </p:txBody>
      </p:sp>
      <p:sp>
        <p:nvSpPr>
          <p:cNvPr id="331" name="La multiplicité est la même dans les cas des deux molécules"/>
          <p:cNvSpPr txBox="1"/>
          <p:nvPr/>
        </p:nvSpPr>
        <p:spPr>
          <a:xfrm>
            <a:off x="10679272" y="11439218"/>
            <a:ext cx="1080750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 multiplicité est la même dans les cas des deux molécules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Analyse des tables RMN"/>
          <p:cNvSpPr txBox="1"/>
          <p:nvPr>
            <p:ph type="title"/>
          </p:nvPr>
        </p:nvSpPr>
        <p:spPr>
          <a:prstGeom prst="rect">
            <a:avLst/>
          </a:prstGeom>
        </p:spPr>
        <p:txBody>
          <a:bodyPr/>
          <a:lstStyle/>
          <a:p>
            <a:pPr/>
            <a:r>
              <a:t>Analyse des tables RMN</a:t>
            </a:r>
          </a:p>
        </p:txBody>
      </p:sp>
      <p:pic>
        <p:nvPicPr>
          <p:cNvPr id="334" name="Exo2.png" descr="Exo2.png"/>
          <p:cNvPicPr>
            <a:picLocks noChangeAspect="1"/>
          </p:cNvPicPr>
          <p:nvPr/>
        </p:nvPicPr>
        <p:blipFill>
          <a:blip r:embed="rId2">
            <a:extLst/>
          </a:blip>
          <a:srcRect l="10735" t="26088" r="9347" b="1606"/>
          <a:stretch>
            <a:fillRect/>
          </a:stretch>
        </p:blipFill>
        <p:spPr>
          <a:xfrm>
            <a:off x="645483" y="4718874"/>
            <a:ext cx="8311917" cy="6103565"/>
          </a:xfrm>
          <a:prstGeom prst="rect">
            <a:avLst/>
          </a:prstGeom>
          <a:ln w="12700">
            <a:miter lim="400000"/>
          </a:ln>
        </p:spPr>
      </p:pic>
      <p:sp>
        <p:nvSpPr>
          <p:cNvPr id="335" name="Spectre RMN"/>
          <p:cNvSpPr txBox="1"/>
          <p:nvPr/>
        </p:nvSpPr>
        <p:spPr>
          <a:xfrm>
            <a:off x="3485818" y="3923235"/>
            <a:ext cx="263108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 RMN</a:t>
            </a:r>
          </a:p>
        </p:txBody>
      </p:sp>
      <p:pic>
        <p:nvPicPr>
          <p:cNvPr id="336" name="Image" descr="Image"/>
          <p:cNvPicPr>
            <a:picLocks noChangeAspect="1"/>
          </p:cNvPicPr>
          <p:nvPr/>
        </p:nvPicPr>
        <p:blipFill>
          <a:blip r:embed="rId3">
            <a:extLst/>
          </a:blip>
          <a:stretch>
            <a:fillRect/>
          </a:stretch>
        </p:blipFill>
        <p:spPr>
          <a:xfrm>
            <a:off x="9319472" y="7166335"/>
            <a:ext cx="8044390" cy="5827027"/>
          </a:xfrm>
          <a:prstGeom prst="rect">
            <a:avLst/>
          </a:prstGeom>
          <a:ln w="12700">
            <a:miter lim="400000"/>
          </a:ln>
        </p:spPr>
      </p:pic>
      <p:pic>
        <p:nvPicPr>
          <p:cNvPr id="337" name="Image" descr="Image"/>
          <p:cNvPicPr>
            <a:picLocks noChangeAspect="1"/>
          </p:cNvPicPr>
          <p:nvPr/>
        </p:nvPicPr>
        <p:blipFill>
          <a:blip r:embed="rId4">
            <a:extLst/>
          </a:blip>
          <a:stretch>
            <a:fillRect/>
          </a:stretch>
        </p:blipFill>
        <p:spPr>
          <a:xfrm>
            <a:off x="17048508" y="3314700"/>
            <a:ext cx="6441360" cy="3035300"/>
          </a:xfrm>
          <a:prstGeom prst="rect">
            <a:avLst/>
          </a:prstGeom>
          <a:ln w="12700">
            <a:miter lim="400000"/>
          </a:ln>
        </p:spPr>
      </p:pic>
      <p:pic>
        <p:nvPicPr>
          <p:cNvPr id="338" name="Image" descr="Image"/>
          <p:cNvPicPr>
            <a:picLocks noChangeAspect="1"/>
          </p:cNvPicPr>
          <p:nvPr/>
        </p:nvPicPr>
        <p:blipFill>
          <a:blip r:embed="rId5">
            <a:extLst/>
          </a:blip>
          <a:stretch>
            <a:fillRect/>
          </a:stretch>
        </p:blipFill>
        <p:spPr>
          <a:xfrm>
            <a:off x="9412901" y="3314700"/>
            <a:ext cx="7234332" cy="3035300"/>
          </a:xfrm>
          <a:prstGeom prst="rect">
            <a:avLst/>
          </a:prstGeom>
          <a:ln w="12700">
            <a:miter lim="400000"/>
          </a:ln>
        </p:spPr>
      </p:pic>
      <p:sp>
        <p:nvSpPr>
          <p:cNvPr id="339" name="Singulet"/>
          <p:cNvSpPr txBox="1"/>
          <p:nvPr/>
        </p:nvSpPr>
        <p:spPr>
          <a:xfrm>
            <a:off x="9832206" y="6216442"/>
            <a:ext cx="159901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Singulet</a:t>
            </a:r>
          </a:p>
        </p:txBody>
      </p:sp>
      <p:sp>
        <p:nvSpPr>
          <p:cNvPr id="340" name="Singulet"/>
          <p:cNvSpPr txBox="1"/>
          <p:nvPr/>
        </p:nvSpPr>
        <p:spPr>
          <a:xfrm>
            <a:off x="21870392" y="6216442"/>
            <a:ext cx="159901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Singulet</a:t>
            </a:r>
          </a:p>
        </p:txBody>
      </p:sp>
      <p:sp>
        <p:nvSpPr>
          <p:cNvPr id="341" name="Triplet"/>
          <p:cNvSpPr txBox="1"/>
          <p:nvPr/>
        </p:nvSpPr>
        <p:spPr>
          <a:xfrm>
            <a:off x="15513115" y="6216442"/>
            <a:ext cx="12954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8F00"/>
                </a:solidFill>
              </a:defRPr>
            </a:lvl1pPr>
          </a:lstStyle>
          <a:p>
            <a:pPr/>
            <a:r>
              <a:t>Triplet</a:t>
            </a:r>
          </a:p>
        </p:txBody>
      </p:sp>
      <p:sp>
        <p:nvSpPr>
          <p:cNvPr id="342" name="Triplet"/>
          <p:cNvSpPr txBox="1"/>
          <p:nvPr/>
        </p:nvSpPr>
        <p:spPr>
          <a:xfrm>
            <a:off x="17234955" y="6216442"/>
            <a:ext cx="12954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8F00"/>
                </a:solidFill>
              </a:defRPr>
            </a:lvl1pPr>
          </a:lstStyle>
          <a:p>
            <a:pPr/>
            <a:r>
              <a:t>Triplet</a:t>
            </a:r>
          </a:p>
        </p:txBody>
      </p:sp>
      <p:sp>
        <p:nvSpPr>
          <p:cNvPr id="343" name="Quadruplet"/>
          <p:cNvSpPr txBox="1"/>
          <p:nvPr/>
        </p:nvSpPr>
        <p:spPr>
          <a:xfrm>
            <a:off x="13050623" y="6216442"/>
            <a:ext cx="22225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pPr/>
            <a:r>
              <a:t>Quadruplet</a:t>
            </a:r>
          </a:p>
        </p:txBody>
      </p:sp>
      <p:sp>
        <p:nvSpPr>
          <p:cNvPr id="344" name="Quadruplet"/>
          <p:cNvSpPr txBox="1"/>
          <p:nvPr/>
        </p:nvSpPr>
        <p:spPr>
          <a:xfrm>
            <a:off x="18793899" y="6216442"/>
            <a:ext cx="22225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433FF"/>
                </a:solidFill>
              </a:defRPr>
            </a:lvl1pPr>
          </a:lstStyle>
          <a:p>
            <a:pPr/>
            <a:r>
              <a:t>Quadruplet</a:t>
            </a:r>
          </a:p>
        </p:txBody>
      </p:sp>
      <p:sp>
        <p:nvSpPr>
          <p:cNvPr id="345" name="Ovale"/>
          <p:cNvSpPr/>
          <p:nvPr/>
        </p:nvSpPr>
        <p:spPr>
          <a:xfrm>
            <a:off x="9206464" y="10466298"/>
            <a:ext cx="3824657" cy="1292854"/>
          </a:xfrm>
          <a:prstGeom prst="ellipse">
            <a:avLst/>
          </a:prstGeom>
          <a:ln w="50800">
            <a:solidFill>
              <a:srgbClr val="FF2600">
                <a:alpha val="87680"/>
              </a:srgbClr>
            </a:solidFill>
            <a:miter lim="400000"/>
          </a:ln>
        </p:spPr>
        <p:txBody>
          <a:bodyPr lIns="50800" tIns="50800" rIns="50800" bIns="50800" anchor="ctr"/>
          <a:lstStyle/>
          <a:p>
            <a:pPr>
              <a:defRPr sz="4400">
                <a:solidFill>
                  <a:srgbClr val="FFFFFF"/>
                </a:solidFill>
                <a:effectLst>
                  <a:outerShdw sx="100000" sy="100000" kx="0" ky="0" algn="b" rotWithShape="0" blurRad="25400" dist="33948" dir="2700000">
                    <a:srgbClr val="3B3936"/>
                  </a:outerShdw>
                </a:effectLst>
              </a:defRPr>
            </a:pPr>
          </a:p>
        </p:txBody>
      </p:sp>
      <p:sp>
        <p:nvSpPr>
          <p:cNvPr id="346" name="Ovale"/>
          <p:cNvSpPr/>
          <p:nvPr/>
        </p:nvSpPr>
        <p:spPr>
          <a:xfrm>
            <a:off x="9206464" y="11576146"/>
            <a:ext cx="3824657" cy="1292854"/>
          </a:xfrm>
          <a:prstGeom prst="ellipse">
            <a:avLst/>
          </a:prstGeom>
          <a:ln w="50800">
            <a:solidFill>
              <a:srgbClr val="FF2600">
                <a:alpha val="87680"/>
              </a:srgbClr>
            </a:solidFill>
            <a:miter lim="400000"/>
          </a:ln>
        </p:spPr>
        <p:txBody>
          <a:bodyPr lIns="50800" tIns="50800" rIns="50800" bIns="50800" anchor="ctr"/>
          <a:lstStyle/>
          <a:p>
            <a:pPr>
              <a:defRPr sz="4400">
                <a:solidFill>
                  <a:srgbClr val="FFFFFF"/>
                </a:solidFill>
                <a:effectLst>
                  <a:outerShdw sx="100000" sy="100000" kx="0" ky="0" algn="b" rotWithShape="0" blurRad="25400" dist="33948" dir="2700000">
                    <a:srgbClr val="3B3936"/>
                  </a:outerShdw>
                </a:effectLst>
              </a:defRPr>
            </a:pPr>
          </a:p>
        </p:txBody>
      </p:sp>
      <p:sp>
        <p:nvSpPr>
          <p:cNvPr id="347" name="C’est l’éthanoate d’éthyle"/>
          <p:cNvSpPr txBox="1"/>
          <p:nvPr/>
        </p:nvSpPr>
        <p:spPr>
          <a:xfrm>
            <a:off x="17998572" y="9724248"/>
            <a:ext cx="5243266"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C’est </a:t>
            </a:r>
            <a:r>
              <a:rPr b="1" sz="3600" u="sng"/>
              <a:t>l’éthanoate d’éthyle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ynthèse espèce à priori inconnue"/>
          <p:cNvSpPr txBox="1"/>
          <p:nvPr>
            <p:ph type="title"/>
          </p:nvPr>
        </p:nvSpPr>
        <p:spPr>
          <a:prstGeom prst="rect">
            <a:avLst/>
          </a:prstGeom>
        </p:spPr>
        <p:txBody>
          <a:bodyPr/>
          <a:lstStyle/>
          <a:p>
            <a:pPr/>
            <a:r>
              <a:t>Synthèse espèce à priori inconnue</a:t>
            </a:r>
          </a:p>
        </p:txBody>
      </p:sp>
      <p:pic>
        <p:nvPicPr>
          <p:cNvPr id="148" name="Image" descr="Image"/>
          <p:cNvPicPr>
            <a:picLocks noChangeAspect="1"/>
          </p:cNvPicPr>
          <p:nvPr/>
        </p:nvPicPr>
        <p:blipFill>
          <a:blip r:embed="rId2">
            <a:extLst/>
          </a:blip>
          <a:stretch>
            <a:fillRect/>
          </a:stretch>
        </p:blipFill>
        <p:spPr>
          <a:xfrm>
            <a:off x="1255841" y="4002945"/>
            <a:ext cx="11950230" cy="7970710"/>
          </a:xfrm>
          <a:prstGeom prst="rect">
            <a:avLst/>
          </a:prstGeom>
          <a:ln w="12700">
            <a:miter lim="400000"/>
          </a:ln>
        </p:spPr>
      </p:pic>
      <p:grpSp>
        <p:nvGrpSpPr>
          <p:cNvPr id="151" name="Quel protocole expérimental peut-on utiliser ?"/>
          <p:cNvGrpSpPr/>
          <p:nvPr/>
        </p:nvGrpSpPr>
        <p:grpSpPr>
          <a:xfrm>
            <a:off x="14635827" y="4687811"/>
            <a:ext cx="8685015" cy="990601"/>
            <a:chOff x="0" y="0"/>
            <a:chExt cx="8685014" cy="990600"/>
          </a:xfrm>
        </p:grpSpPr>
        <p:sp>
          <p:nvSpPr>
            <p:cNvPr id="150" name="Quel protocole expérimental peut-on utiliser ?"/>
            <p:cNvSpPr txBox="1"/>
            <p:nvPr/>
          </p:nvSpPr>
          <p:spPr>
            <a:xfrm>
              <a:off x="127000" y="88900"/>
              <a:ext cx="8431015" cy="6604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Quel protocole expérimental peut-on utiliser ?</a:t>
              </a:r>
            </a:p>
          </p:txBody>
        </p:sp>
        <p:pic>
          <p:nvPicPr>
            <p:cNvPr id="149" name="Quel protocole expérimental peut-on utiliser ? Quel protocole expérimental peut-on utiliser ?" descr="Quel protocole expérimental peut-on utiliser ? Quel protocole expérimental peut-on utiliser ?"/>
            <p:cNvPicPr>
              <a:picLocks noChangeAspect="0"/>
            </p:cNvPicPr>
            <p:nvPr/>
          </p:nvPicPr>
          <p:blipFill>
            <a:blip r:embed="rId3">
              <a:extLst/>
            </a:blip>
            <a:stretch>
              <a:fillRect/>
            </a:stretch>
          </p:blipFill>
          <p:spPr>
            <a:xfrm>
              <a:off x="0" y="0"/>
              <a:ext cx="8685015" cy="990600"/>
            </a:xfrm>
            <a:prstGeom prst="rect">
              <a:avLst/>
            </a:prstGeom>
            <a:effectLst/>
          </p:spPr>
        </p:pic>
      </p:grpSp>
      <p:sp>
        <p:nvSpPr>
          <p:cNvPr id="152" name="Espèce colorée : absorption domaine du visible"/>
          <p:cNvSpPr txBox="1"/>
          <p:nvPr/>
        </p:nvSpPr>
        <p:spPr>
          <a:xfrm>
            <a:off x="14698369" y="6216881"/>
            <a:ext cx="8559930" cy="635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Espèce colorée : absorption domaine du visible   </a:t>
            </a:r>
          </a:p>
        </p:txBody>
      </p:sp>
      <p:sp>
        <p:nvSpPr>
          <p:cNvPr id="153" name="Spectroscopie UV-visible"/>
          <p:cNvSpPr txBox="1"/>
          <p:nvPr/>
        </p:nvSpPr>
        <p:spPr>
          <a:xfrm>
            <a:off x="16379854" y="8393188"/>
            <a:ext cx="4682134"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Spectroscopie </a:t>
            </a:r>
            <a:r>
              <a:rPr b="1" u="sng"/>
              <a:t>UV-visible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pectroscopie UV-visible"/>
          <p:cNvSpPr txBox="1"/>
          <p:nvPr>
            <p:ph type="title"/>
          </p:nvPr>
        </p:nvSpPr>
        <p:spPr>
          <a:prstGeom prst="rect">
            <a:avLst/>
          </a:prstGeom>
        </p:spPr>
        <p:txBody>
          <a:bodyPr/>
          <a:lstStyle/>
          <a:p>
            <a:pPr/>
            <a:r>
              <a:t>Spectroscopie UV-visible</a:t>
            </a:r>
          </a:p>
        </p:txBody>
      </p:sp>
      <p:pic>
        <p:nvPicPr>
          <p:cNvPr id="156" name="UVvisible.png" descr="UVvisible.png"/>
          <p:cNvPicPr>
            <a:picLocks noChangeAspect="1"/>
          </p:cNvPicPr>
          <p:nvPr/>
        </p:nvPicPr>
        <p:blipFill>
          <a:blip r:embed="rId2">
            <a:extLst/>
          </a:blip>
          <a:stretch>
            <a:fillRect/>
          </a:stretch>
        </p:blipFill>
        <p:spPr>
          <a:xfrm>
            <a:off x="1768271" y="6334145"/>
            <a:ext cx="9702903" cy="4386244"/>
          </a:xfrm>
          <a:prstGeom prst="rect">
            <a:avLst/>
          </a:prstGeom>
          <a:ln w="12700">
            <a:miter lim="400000"/>
          </a:ln>
        </p:spPr>
      </p:pic>
      <p:sp>
        <p:nvSpPr>
          <p:cNvPr id="157" name="Fonctionnement du spectromètre"/>
          <p:cNvSpPr txBox="1"/>
          <p:nvPr/>
        </p:nvSpPr>
        <p:spPr>
          <a:xfrm>
            <a:off x="3135757" y="5392736"/>
            <a:ext cx="6333730"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Fonctionnement du spectromètre </a:t>
            </a:r>
          </a:p>
        </p:txBody>
      </p:sp>
      <p:sp>
        <p:nvSpPr>
          <p:cNvPr id="158" name="Spectre obtenu"/>
          <p:cNvSpPr txBox="1"/>
          <p:nvPr/>
        </p:nvSpPr>
        <p:spPr>
          <a:xfrm>
            <a:off x="17025582" y="4301387"/>
            <a:ext cx="290195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 obtenu</a:t>
            </a:r>
          </a:p>
        </p:txBody>
      </p:sp>
      <p:pic>
        <p:nvPicPr>
          <p:cNvPr id="159" name="indigo.png" descr="indigo.png"/>
          <p:cNvPicPr>
            <a:picLocks noChangeAspect="1"/>
          </p:cNvPicPr>
          <p:nvPr/>
        </p:nvPicPr>
        <p:blipFill>
          <a:blip r:embed="rId3">
            <a:extLst/>
          </a:blip>
          <a:srcRect l="0" t="11898" r="0" b="0"/>
          <a:stretch>
            <a:fillRect/>
          </a:stretch>
        </p:blipFill>
        <p:spPr>
          <a:xfrm>
            <a:off x="13328915" y="5226049"/>
            <a:ext cx="10295423" cy="5661225"/>
          </a:xfrm>
          <a:prstGeom prst="rect">
            <a:avLst/>
          </a:prstGeom>
          <a:ln w="12700">
            <a:miter lim="400000"/>
          </a:ln>
        </p:spPr>
      </p:pic>
      <p:sp>
        <p:nvSpPr>
          <p:cNvPr id="160" name="A"/>
          <p:cNvSpPr txBox="1"/>
          <p:nvPr/>
        </p:nvSpPr>
        <p:spPr>
          <a:xfrm>
            <a:off x="13805261" y="4828230"/>
            <a:ext cx="37114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600"/>
            </a:lvl1pPr>
          </a:lstStyle>
          <a:p>
            <a:pPr/>
            <a:r>
              <a:t>A</a:t>
            </a:r>
          </a:p>
        </p:txBody>
      </p:sp>
      <p:sp>
        <p:nvSpPr>
          <p:cNvPr id="161" name="Ligne"/>
          <p:cNvSpPr/>
          <p:nvPr/>
        </p:nvSpPr>
        <p:spPr>
          <a:xfrm flipV="1">
            <a:off x="14258102" y="5226049"/>
            <a:ext cx="1" cy="5014547"/>
          </a:xfrm>
          <a:prstGeom prst="line">
            <a:avLst/>
          </a:prstGeom>
          <a:ln w="25400">
            <a:solidFill>
              <a:srgbClr val="414141"/>
            </a:solidFill>
            <a:miter lim="400000"/>
            <a:tailEnd type="triangle"/>
          </a:ln>
        </p:spPr>
        <p:txBody>
          <a:bodyPr lIns="50800" tIns="50800" rIns="50800" bIns="50800" anchor="ctr"/>
          <a:lstStyle/>
          <a:p>
            <a:pPr>
              <a:defRPr sz="4400"/>
            </a:pPr>
          </a:p>
        </p:txBody>
      </p:sp>
      <p:pic>
        <p:nvPicPr>
          <p:cNvPr id="162" name="Image" descr="Image"/>
          <p:cNvPicPr>
            <a:picLocks noChangeAspect="1"/>
          </p:cNvPicPr>
          <p:nvPr/>
        </p:nvPicPr>
        <p:blipFill>
          <a:blip r:embed="rId4">
            <a:extLst/>
          </a:blip>
          <a:stretch>
            <a:fillRect/>
          </a:stretch>
        </p:blipFill>
        <p:spPr>
          <a:xfrm>
            <a:off x="3295609" y="11694037"/>
            <a:ext cx="3981570" cy="856501"/>
          </a:xfrm>
          <a:prstGeom prst="rect">
            <a:avLst/>
          </a:prstGeom>
          <a:ln w="12700">
            <a:miter lim="400000"/>
          </a:ln>
        </p:spPr>
      </p:pic>
      <p:pic>
        <p:nvPicPr>
          <p:cNvPr id="163" name="Image" descr="Image"/>
          <p:cNvPicPr>
            <a:picLocks noChangeAspect="1"/>
          </p:cNvPicPr>
          <p:nvPr/>
        </p:nvPicPr>
        <p:blipFill>
          <a:blip r:embed="rId5">
            <a:extLst/>
          </a:blip>
          <a:stretch>
            <a:fillRect/>
          </a:stretch>
        </p:blipFill>
        <p:spPr>
          <a:xfrm>
            <a:off x="7071101" y="11471089"/>
            <a:ext cx="2285336" cy="1302396"/>
          </a:xfrm>
          <a:prstGeom prst="rect">
            <a:avLst/>
          </a:prstGeom>
          <a:ln w="12700">
            <a:miter lim="400000"/>
          </a:ln>
        </p:spPr>
      </p:pic>
      <p:pic>
        <p:nvPicPr>
          <p:cNvPr id="164" name="Image" descr="Image"/>
          <p:cNvPicPr>
            <a:picLocks noChangeAspect="1"/>
          </p:cNvPicPr>
          <p:nvPr/>
        </p:nvPicPr>
        <p:blipFill>
          <a:blip r:embed="rId6">
            <a:extLst/>
          </a:blip>
          <a:stretch>
            <a:fillRect/>
          </a:stretch>
        </p:blipFill>
        <p:spPr>
          <a:xfrm>
            <a:off x="16051325" y="11597202"/>
            <a:ext cx="6826098" cy="1050170"/>
          </a:xfrm>
          <a:prstGeom prst="rect">
            <a:avLst/>
          </a:prstGeom>
          <a:ln w="50800">
            <a:solidFill>
              <a:srgbClr val="000000"/>
            </a:solidFill>
            <a:miter lim="400000"/>
          </a:ln>
        </p:spPr>
      </p:pic>
      <p:sp>
        <p:nvSpPr>
          <p:cNvPr id="165" name="Loi de Beer-Lambert :"/>
          <p:cNvSpPr txBox="1"/>
          <p:nvPr/>
        </p:nvSpPr>
        <p:spPr>
          <a:xfrm>
            <a:off x="11611570" y="11804787"/>
            <a:ext cx="410329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u="sng"/>
            </a:lvl1pPr>
          </a:lstStyle>
          <a:p>
            <a:pPr/>
            <a:r>
              <a:t>Loi de Beer-Lambert :</a:t>
            </a:r>
          </a:p>
        </p:txBody>
      </p:sp>
      <p:pic>
        <p:nvPicPr>
          <p:cNvPr id="166" name="Image" descr="Image"/>
          <p:cNvPicPr>
            <a:picLocks noChangeAspect="1"/>
          </p:cNvPicPr>
          <p:nvPr/>
        </p:nvPicPr>
        <p:blipFill>
          <a:blip r:embed="rId7">
            <a:extLst/>
          </a:blip>
          <a:stretch>
            <a:fillRect/>
          </a:stretch>
        </p:blipFill>
        <p:spPr>
          <a:xfrm>
            <a:off x="20401576" y="4273189"/>
            <a:ext cx="2430364" cy="691398"/>
          </a:xfrm>
          <a:prstGeom prst="rect">
            <a:avLst/>
          </a:prstGeom>
          <a:ln w="12700">
            <a:miter lim="400000"/>
          </a:ln>
        </p:spPr>
      </p:pic>
      <p:sp>
        <p:nvSpPr>
          <p:cNvPr id="167" name="Transition électronique : longueur d’onde domaine du visible"/>
          <p:cNvSpPr txBox="1"/>
          <p:nvPr/>
        </p:nvSpPr>
        <p:spPr>
          <a:xfrm>
            <a:off x="1171999" y="3912392"/>
            <a:ext cx="1141134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u="sng"/>
              <a:t>Transition électronique</a:t>
            </a:r>
            <a:r>
              <a:t> : longueur d’onde domaine du visible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Analyse du spectre"/>
          <p:cNvSpPr txBox="1"/>
          <p:nvPr>
            <p:ph type="title"/>
          </p:nvPr>
        </p:nvSpPr>
        <p:spPr>
          <a:prstGeom prst="rect">
            <a:avLst/>
          </a:prstGeom>
        </p:spPr>
        <p:txBody>
          <a:bodyPr/>
          <a:lstStyle/>
          <a:p>
            <a:pPr/>
            <a:r>
              <a:t>Analyse du spectre</a:t>
            </a:r>
          </a:p>
        </p:txBody>
      </p:sp>
      <p:pic>
        <p:nvPicPr>
          <p:cNvPr id="170" name="cercle_chrom.png" descr="cercle_chrom.png"/>
          <p:cNvPicPr>
            <a:picLocks noChangeAspect="1"/>
          </p:cNvPicPr>
          <p:nvPr/>
        </p:nvPicPr>
        <p:blipFill>
          <a:blip r:embed="rId2">
            <a:extLst/>
          </a:blip>
          <a:stretch>
            <a:fillRect/>
          </a:stretch>
        </p:blipFill>
        <p:spPr>
          <a:xfrm>
            <a:off x="15932222" y="3705277"/>
            <a:ext cx="6824320" cy="6305446"/>
          </a:xfrm>
          <a:prstGeom prst="rect">
            <a:avLst/>
          </a:prstGeom>
          <a:ln w="12700">
            <a:miter lim="400000"/>
          </a:ln>
        </p:spPr>
      </p:pic>
      <p:pic>
        <p:nvPicPr>
          <p:cNvPr id="171" name="long_onde.jpg" descr="long_onde.jpg"/>
          <p:cNvPicPr>
            <a:picLocks noChangeAspect="1"/>
          </p:cNvPicPr>
          <p:nvPr/>
        </p:nvPicPr>
        <p:blipFill>
          <a:blip r:embed="rId3">
            <a:extLst/>
          </a:blip>
          <a:stretch>
            <a:fillRect/>
          </a:stretch>
        </p:blipFill>
        <p:spPr>
          <a:xfrm>
            <a:off x="15092838" y="10454902"/>
            <a:ext cx="8503090" cy="2217314"/>
          </a:xfrm>
          <a:prstGeom prst="rect">
            <a:avLst/>
          </a:prstGeom>
          <a:ln w="12700">
            <a:miter lim="400000"/>
          </a:ln>
        </p:spPr>
      </p:pic>
      <p:pic>
        <p:nvPicPr>
          <p:cNvPr id="172" name="spectresUV2.png" descr="spectresUV2.png"/>
          <p:cNvPicPr>
            <a:picLocks noChangeAspect="1"/>
          </p:cNvPicPr>
          <p:nvPr/>
        </p:nvPicPr>
        <p:blipFill>
          <a:blip r:embed="rId4">
            <a:extLst/>
          </a:blip>
          <a:srcRect l="1321" t="12873" r="25905" b="1592"/>
          <a:stretch>
            <a:fillRect/>
          </a:stretch>
        </p:blipFill>
        <p:spPr>
          <a:xfrm>
            <a:off x="611404" y="3527808"/>
            <a:ext cx="13995757" cy="9248609"/>
          </a:xfrm>
          <a:prstGeom prst="rect">
            <a:avLst/>
          </a:prstGeom>
          <a:ln w="12700">
            <a:miter lim="400000"/>
          </a:ln>
        </p:spPr>
      </p:pic>
      <p:sp>
        <p:nvSpPr>
          <p:cNvPr id="173" name="Spectres de la tartrazine et de l’azorubine"/>
          <p:cNvSpPr txBox="1"/>
          <p:nvPr/>
        </p:nvSpPr>
        <p:spPr>
          <a:xfrm>
            <a:off x="3281879" y="4362730"/>
            <a:ext cx="7766448"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Spectres de la tartrazine et de l’azorubine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Analyse du spectre"/>
          <p:cNvSpPr txBox="1"/>
          <p:nvPr>
            <p:ph type="title"/>
          </p:nvPr>
        </p:nvSpPr>
        <p:spPr>
          <a:prstGeom prst="rect">
            <a:avLst/>
          </a:prstGeom>
        </p:spPr>
        <p:txBody>
          <a:bodyPr/>
          <a:lstStyle/>
          <a:p>
            <a:pPr/>
            <a:r>
              <a:t>Analyse du spectre</a:t>
            </a:r>
          </a:p>
        </p:txBody>
      </p:sp>
      <p:pic>
        <p:nvPicPr>
          <p:cNvPr id="176" name="Image" descr="Image"/>
          <p:cNvPicPr>
            <a:picLocks noChangeAspect="1"/>
          </p:cNvPicPr>
          <p:nvPr/>
        </p:nvPicPr>
        <p:blipFill>
          <a:blip r:embed="rId2">
            <a:extLst/>
          </a:blip>
          <a:stretch>
            <a:fillRect/>
          </a:stretch>
        </p:blipFill>
        <p:spPr>
          <a:xfrm>
            <a:off x="13354696" y="6186371"/>
            <a:ext cx="10690085" cy="1343258"/>
          </a:xfrm>
          <a:prstGeom prst="rect">
            <a:avLst/>
          </a:prstGeom>
          <a:ln w="12700">
            <a:miter lim="400000"/>
          </a:ln>
        </p:spPr>
      </p:pic>
      <p:grpSp>
        <p:nvGrpSpPr>
          <p:cNvPr id="179" name="L’espèce synthétisée est l’indigo"/>
          <p:cNvGrpSpPr/>
          <p:nvPr/>
        </p:nvGrpSpPr>
        <p:grpSpPr>
          <a:xfrm>
            <a:off x="15404807" y="9154097"/>
            <a:ext cx="6070601" cy="927101"/>
            <a:chOff x="0" y="0"/>
            <a:chExt cx="6070600" cy="927100"/>
          </a:xfrm>
        </p:grpSpPr>
        <p:sp>
          <p:nvSpPr>
            <p:cNvPr id="178" name="L’espèce synthétisée est l’indigo"/>
            <p:cNvSpPr txBox="1"/>
            <p:nvPr/>
          </p:nvSpPr>
          <p:spPr>
            <a:xfrm>
              <a:off x="101600" y="63500"/>
              <a:ext cx="5867400" cy="660400"/>
            </a:xfrm>
            <a:prstGeom prst="rect">
              <a:avLst/>
            </a:prstGeom>
            <a:noFill/>
            <a:ln>
              <a:noFill/>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L’espèce synthétisée est </a:t>
              </a:r>
              <a:r>
                <a:rPr>
                  <a:solidFill>
                    <a:srgbClr val="0433FF"/>
                  </a:solidFill>
                </a:rPr>
                <a:t>l’indigo</a:t>
              </a:r>
            </a:p>
          </p:txBody>
        </p:sp>
        <p:pic>
          <p:nvPicPr>
            <p:cNvPr id="177" name="L’espèce synthétisée est l’indigo L’espèce synthétisée est l’indigo" descr="L’espèce synthétisée est l’indigo L’espèce synthétisée est l’indigo"/>
            <p:cNvPicPr>
              <a:picLocks noChangeAspect="0"/>
            </p:cNvPicPr>
            <p:nvPr/>
          </p:nvPicPr>
          <p:blipFill>
            <a:blip r:embed="rId3">
              <a:extLst/>
            </a:blip>
            <a:stretch>
              <a:fillRect/>
            </a:stretch>
          </p:blipFill>
          <p:spPr>
            <a:xfrm>
              <a:off x="0" y="0"/>
              <a:ext cx="6070600" cy="927100"/>
            </a:xfrm>
            <a:prstGeom prst="rect">
              <a:avLst/>
            </a:prstGeom>
            <a:effectLst/>
          </p:spPr>
        </p:pic>
      </p:grpSp>
      <p:sp>
        <p:nvSpPr>
          <p:cNvPr id="180" name="Spectres du sulfate de cuivre, bleu patenté et bleu brillant"/>
          <p:cNvSpPr txBox="1"/>
          <p:nvPr/>
        </p:nvSpPr>
        <p:spPr>
          <a:xfrm>
            <a:off x="1349740" y="3801102"/>
            <a:ext cx="10835086"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Spectres du sulfate de cuivre, bleu patenté et bleu brillant</a:t>
            </a:r>
          </a:p>
        </p:txBody>
      </p:sp>
      <p:pic>
        <p:nvPicPr>
          <p:cNvPr id="181" name="spectresUV.png" descr="spectresUV.png"/>
          <p:cNvPicPr>
            <a:picLocks noChangeAspect="1"/>
          </p:cNvPicPr>
          <p:nvPr/>
        </p:nvPicPr>
        <p:blipFill>
          <a:blip r:embed="rId4">
            <a:extLst/>
          </a:blip>
          <a:srcRect l="1223" t="13744" r="25992" b="1606"/>
          <a:stretch>
            <a:fillRect/>
          </a:stretch>
        </p:blipFill>
        <p:spPr>
          <a:xfrm>
            <a:off x="453994" y="4747745"/>
            <a:ext cx="12626653" cy="825638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Comparaison de la conjugaison"/>
          <p:cNvSpPr txBox="1"/>
          <p:nvPr>
            <p:ph type="title"/>
          </p:nvPr>
        </p:nvSpPr>
        <p:spPr>
          <a:prstGeom prst="rect">
            <a:avLst/>
          </a:prstGeom>
        </p:spPr>
        <p:txBody>
          <a:bodyPr/>
          <a:lstStyle/>
          <a:p>
            <a:pPr/>
            <a:r>
              <a:t>Comparaison de la conjugaison</a:t>
            </a:r>
          </a:p>
        </p:txBody>
      </p:sp>
      <p:pic>
        <p:nvPicPr>
          <p:cNvPr id="184" name="indigomolecule.png" descr="indigomolecule.png"/>
          <p:cNvPicPr>
            <a:picLocks noChangeAspect="1"/>
          </p:cNvPicPr>
          <p:nvPr/>
        </p:nvPicPr>
        <p:blipFill>
          <a:blip r:embed="rId2">
            <a:extLst/>
          </a:blip>
          <a:stretch>
            <a:fillRect/>
          </a:stretch>
        </p:blipFill>
        <p:spPr>
          <a:xfrm>
            <a:off x="13464437" y="5772720"/>
            <a:ext cx="7948268" cy="4431160"/>
          </a:xfrm>
          <a:prstGeom prst="rect">
            <a:avLst/>
          </a:prstGeom>
          <a:ln w="12700">
            <a:miter lim="400000"/>
          </a:ln>
        </p:spPr>
      </p:pic>
      <p:sp>
        <p:nvSpPr>
          <p:cNvPr id="185" name="Molécule d’indigo"/>
          <p:cNvSpPr txBox="1"/>
          <p:nvPr/>
        </p:nvSpPr>
        <p:spPr>
          <a:xfrm>
            <a:off x="15484177" y="4102385"/>
            <a:ext cx="353437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Molécule d’indigo</a:t>
            </a:r>
          </a:p>
        </p:txBody>
      </p:sp>
      <p:pic>
        <p:nvPicPr>
          <p:cNvPr id="186" name="2nitrobenz.png" descr="2nitrobenz.png"/>
          <p:cNvPicPr>
            <a:picLocks noChangeAspect="1"/>
          </p:cNvPicPr>
          <p:nvPr/>
        </p:nvPicPr>
        <p:blipFill>
          <a:blip r:embed="rId3">
            <a:extLst/>
          </a:blip>
          <a:stretch>
            <a:fillRect/>
          </a:stretch>
        </p:blipFill>
        <p:spPr>
          <a:xfrm>
            <a:off x="4126610" y="6022421"/>
            <a:ext cx="4654903" cy="4731213"/>
          </a:xfrm>
          <a:prstGeom prst="rect">
            <a:avLst/>
          </a:prstGeom>
          <a:ln w="12700">
            <a:miter lim="400000"/>
          </a:ln>
        </p:spPr>
      </p:pic>
      <p:sp>
        <p:nvSpPr>
          <p:cNvPr id="187" name="2nitrobenzaldéhyde"/>
          <p:cNvSpPr txBox="1"/>
          <p:nvPr/>
        </p:nvSpPr>
        <p:spPr>
          <a:xfrm>
            <a:off x="4534475" y="4102385"/>
            <a:ext cx="383917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2nitrobenzaldéhyde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pectroscopie IR"/>
          <p:cNvSpPr txBox="1"/>
          <p:nvPr>
            <p:ph type="title"/>
          </p:nvPr>
        </p:nvSpPr>
        <p:spPr>
          <a:prstGeom prst="rect">
            <a:avLst/>
          </a:prstGeom>
        </p:spPr>
        <p:txBody>
          <a:bodyPr/>
          <a:lstStyle/>
          <a:p>
            <a:pPr/>
            <a:r>
              <a:t>Spectroscopie IR</a:t>
            </a:r>
          </a:p>
        </p:txBody>
      </p:sp>
      <p:sp>
        <p:nvSpPr>
          <p:cNvPr id="190" name="Synthèse d’une espèce à priori inconnue"/>
          <p:cNvSpPr txBox="1"/>
          <p:nvPr/>
        </p:nvSpPr>
        <p:spPr>
          <a:xfrm>
            <a:off x="1633965" y="3829050"/>
            <a:ext cx="7387121" cy="63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Synthèse d’une espèce à priori inconnue</a:t>
            </a:r>
          </a:p>
        </p:txBody>
      </p:sp>
      <p:pic>
        <p:nvPicPr>
          <p:cNvPr id="191" name="Image" descr="Image"/>
          <p:cNvPicPr>
            <a:picLocks noChangeAspect="1"/>
          </p:cNvPicPr>
          <p:nvPr/>
        </p:nvPicPr>
        <p:blipFill>
          <a:blip r:embed="rId2">
            <a:extLst/>
          </a:blip>
          <a:stretch>
            <a:fillRect/>
          </a:stretch>
        </p:blipFill>
        <p:spPr>
          <a:xfrm>
            <a:off x="2597508" y="5130520"/>
            <a:ext cx="5460035" cy="7334648"/>
          </a:xfrm>
          <a:prstGeom prst="rect">
            <a:avLst/>
          </a:prstGeom>
          <a:ln w="12700">
            <a:miter lim="400000"/>
          </a:ln>
        </p:spPr>
      </p:pic>
      <p:sp>
        <p:nvSpPr>
          <p:cNvPr id="192" name="Spectre obtenu"/>
          <p:cNvSpPr txBox="1"/>
          <p:nvPr/>
        </p:nvSpPr>
        <p:spPr>
          <a:xfrm>
            <a:off x="15175678" y="3829050"/>
            <a:ext cx="2784674"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Spectre obtenu</a:t>
            </a:r>
          </a:p>
        </p:txBody>
      </p:sp>
      <p:pic>
        <p:nvPicPr>
          <p:cNvPr id="193" name="acide_benzoiqueEE.png" descr="acide_benzoiqueEE.png"/>
          <p:cNvPicPr>
            <a:picLocks noChangeAspect="1"/>
          </p:cNvPicPr>
          <p:nvPr/>
        </p:nvPicPr>
        <p:blipFill>
          <a:blip r:embed="rId3">
            <a:extLst/>
          </a:blip>
          <a:srcRect l="589" t="11009" r="20731" b="12518"/>
          <a:stretch>
            <a:fillRect/>
          </a:stretch>
        </p:blipFill>
        <p:spPr>
          <a:xfrm>
            <a:off x="9856660" y="5226049"/>
            <a:ext cx="13422622" cy="733483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Vibration molécule"/>
          <p:cNvSpPr txBox="1"/>
          <p:nvPr>
            <p:ph type="title"/>
          </p:nvPr>
        </p:nvSpPr>
        <p:spPr>
          <a:prstGeom prst="rect">
            <a:avLst/>
          </a:prstGeom>
        </p:spPr>
        <p:txBody>
          <a:bodyPr/>
          <a:lstStyle/>
          <a:p>
            <a:pPr/>
            <a:r>
              <a:t>Vibration molécule</a:t>
            </a:r>
          </a:p>
        </p:txBody>
      </p:sp>
      <p:grpSp>
        <p:nvGrpSpPr>
          <p:cNvPr id="198" name="Le spectre infrarouge d'un échantillon est établi en créant une transition vibratoire entre deux niveaux d’énergie. Pour cela, on fait passer un faisceau de lumière infrarouge au travers d’un échantillon. L'examen de la lumière transmise indique la quant"/>
          <p:cNvGrpSpPr/>
          <p:nvPr/>
        </p:nvGrpSpPr>
        <p:grpSpPr>
          <a:xfrm>
            <a:off x="1722658" y="4338749"/>
            <a:ext cx="21444566" cy="5257801"/>
            <a:chOff x="0" y="0"/>
            <a:chExt cx="21444565" cy="5257800"/>
          </a:xfrm>
        </p:grpSpPr>
        <p:sp>
          <p:nvSpPr>
            <p:cNvPr id="197" name="Le spectre infrarouge d'un échantillon est établi en créant une transition vibratoire entre deux niveaux d’énergie. Pour cela, on fait passer un faisceau de lumière infrarouge au travers d’un échantillon. L'examen de la lumière transmise indique la quant"/>
            <p:cNvSpPr txBox="1"/>
            <p:nvPr/>
          </p:nvSpPr>
          <p:spPr>
            <a:xfrm>
              <a:off x="127000" y="88900"/>
              <a:ext cx="21190566" cy="4927600"/>
            </a:xfrm>
            <a:prstGeom prst="rect">
              <a:avLst/>
            </a:prstGeom>
            <a:noFill/>
            <a:ln>
              <a:noFill/>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r>
                <a:t>Le </a:t>
              </a:r>
              <a:r>
                <a:rPr b="1"/>
                <a:t>spectre infrarouge</a:t>
              </a:r>
              <a:r>
                <a:t> d'un échantillon est établi en créant une </a:t>
              </a:r>
              <a:r>
                <a:rPr b="1"/>
                <a:t>transition vibratoire</a:t>
              </a:r>
              <a:r>
                <a:t> entre deux niveaux d’énergie. Pour cela, on fait passer un faisceau de lumière infrarouge au travers d’un échantillon</a:t>
              </a:r>
              <a:r>
                <a:rPr b="1"/>
                <a:t>. </a:t>
              </a:r>
              <a:r>
                <a:t>L'examen de la lumière transmise indique la quantité d'énergie absorbée à chaque longueur d’onde.</a:t>
              </a:r>
            </a:p>
            <a:p>
              <a:pPr/>
            </a:p>
            <a:p>
              <a:pPr/>
              <a:r>
                <a:t>Dans les molécules, les liaisons </a:t>
              </a:r>
              <a:r>
                <a:rPr b="1"/>
                <a:t>vibrent à une fréquence bien déterminée</a:t>
              </a:r>
              <a:r>
                <a:t> qui dépend des </a:t>
              </a:r>
              <a:r>
                <a:rPr b="1"/>
                <a:t>atomes de la liaison</a:t>
              </a:r>
              <a:r>
                <a:t> mais aussi </a:t>
              </a:r>
              <a:r>
                <a:rPr b="1"/>
                <a:t>de l’environnement de la liaison</a:t>
              </a:r>
              <a:r>
                <a:t>. Pour une fréquence donnée, ces liaisons rentrent en </a:t>
              </a:r>
              <a:r>
                <a:rPr b="1"/>
                <a:t>résonance.</a:t>
              </a:r>
            </a:p>
            <a:p>
              <a:pPr lvl="2"/>
            </a:p>
            <a:p>
              <a:pPr lvl="2"/>
              <a:r>
                <a:t>Quand les molécules rentrent en résonance l’énergie apportée par le faisceau est alors </a:t>
              </a:r>
              <a:r>
                <a:rPr b="1"/>
                <a:t>consommée</a:t>
              </a:r>
              <a:r>
                <a:t>. Les molécules absorbent et la </a:t>
              </a:r>
              <a:r>
                <a:rPr b="1"/>
                <a:t>transmission</a:t>
              </a:r>
              <a:r>
                <a:t> diminue.  </a:t>
              </a:r>
            </a:p>
          </p:txBody>
        </p:sp>
        <p:pic>
          <p:nvPicPr>
            <p:cNvPr id="196" name="Le spectre infrarouge d'un échantillon est établi en créant une transition vibratoire entre deux niveaux d’énergie. Pour cela, on fait passer un faisceau de lumière infrarouge au travers d’un échantillon. L'examen de la lumière transmise indique la quant" descr="Le spectre infrarouge d'un échantillon est établi en créant une transition vibratoire entre deux niveaux d’énergie. Pour cela, on fait passer un faisceau de lumière infrarouge au travers d’un échantillon. L'examen de la lumière transmise indique la quantité d'énergie absorbée à chaque longueur d’onde.… Le spectre infrarouge d'un échantillon est établi en créant une transition vibratoire entre deux niveaux d’énergie. Pour cela, on fait passer un faisceau de lumière infrarouge au travers d’un échantillon. L'examen de la lumière transmise indique la quantité d'énergie absorbée à chaque longueur d’onde.Dans les molécules, les liaisons vibrent à une fréquence bien déterminée qui dépend des atomes de la liaison mais aussi de l’environnement de la liaison. Pour une fréquence donnée, ces liaisons rentrent en résonance.Quand les molécules rentrent en résonance l’énergie apportée par le faisceau est alors consommée. Les molécules absorbent et la transmission diminue.  "/>
            <p:cNvPicPr>
              <a:picLocks noChangeAspect="0"/>
            </p:cNvPicPr>
            <p:nvPr/>
          </p:nvPicPr>
          <p:blipFill>
            <a:blip r:embed="rId2">
              <a:extLst/>
            </a:blip>
            <a:stretch>
              <a:fillRect/>
            </a:stretch>
          </p:blipFill>
          <p:spPr>
            <a:xfrm>
              <a:off x="0" y="0"/>
              <a:ext cx="21444566" cy="5257800"/>
            </a:xfrm>
            <a:prstGeom prst="rect">
              <a:avLst/>
            </a:prstGeom>
            <a:effectLst/>
          </p:spPr>
        </p:pic>
      </p:grpSp>
      <p:sp>
        <p:nvSpPr>
          <p:cNvPr id="199" name="Montrer vibrations sur Specamp ou Wikipedia"/>
          <p:cNvSpPr txBox="1"/>
          <p:nvPr/>
        </p:nvSpPr>
        <p:spPr>
          <a:xfrm>
            <a:off x="8213360" y="10868250"/>
            <a:ext cx="8463162"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Montrer vibrations sur Specamp ou Wikipedia</a:t>
            </a: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4">
  <a:themeElements>
    <a:clrScheme name="New_Template4">
      <a:dk1>
        <a:srgbClr val="414141"/>
      </a:dk1>
      <a:lt1>
        <a:srgbClr val="004141"/>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400" u="none" kumimoji="0" normalizeH="0">
            <a:ln>
              <a:noFill/>
            </a:ln>
            <a:solidFill>
              <a:srgbClr val="FFFFFF"/>
            </a:solidFill>
            <a:effectLst>
              <a:outerShdw sx="100000" sy="100000" kx="0" ky="0" algn="b" rotWithShape="0" blurRad="25400" dist="33948" dir="270000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